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60" r:id="rId3"/>
    <p:sldId id="361" r:id="rId4"/>
    <p:sldId id="362" r:id="rId5"/>
    <p:sldId id="365" r:id="rId6"/>
    <p:sldId id="366" r:id="rId7"/>
    <p:sldId id="374" r:id="rId8"/>
    <p:sldId id="375" r:id="rId9"/>
    <p:sldId id="376" r:id="rId10"/>
    <p:sldId id="377" r:id="rId11"/>
    <p:sldId id="378" r:id="rId12"/>
    <p:sldId id="379" r:id="rId13"/>
    <p:sldId id="380"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434" autoAdjust="0"/>
  </p:normalViewPr>
  <p:slideViewPr>
    <p:cSldViewPr>
      <p:cViewPr varScale="1">
        <p:scale>
          <a:sx n="116" d="100"/>
          <a:sy n="116" d="100"/>
        </p:scale>
        <p:origin x="2178" y="108"/>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B42A1-D4E7-452A-B1B6-6624523E7F04}" type="datetimeFigureOut">
              <a:rPr lang="es-MX" smtClean="0"/>
              <a:pPr/>
              <a:t>06/10/2022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2D9BE-1B6F-4B16-8A03-B4503148E2D5}" type="slidenum">
              <a:rPr lang="es-MX" smtClean="0"/>
              <a:pPr/>
              <a:t>‹Nº›</a:t>
            </a:fld>
            <a:endParaRPr lang="es-MX"/>
          </a:p>
        </p:txBody>
      </p:sp>
    </p:spTree>
    <p:extLst>
      <p:ext uri="{BB962C8B-B14F-4D97-AF65-F5344CB8AC3E}">
        <p14:creationId xmlns:p14="http://schemas.microsoft.com/office/powerpoint/2010/main" val="407813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72225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57346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222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8341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8959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18212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76960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96563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9069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21797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D30C2AD-467A-4591-9BD7-77D5048634A7}" type="datetimeFigureOut">
              <a:rPr lang="es-MX">
                <a:solidFill>
                  <a:prstClr val="black"/>
                </a:solidFill>
              </a:rPr>
              <a:pPr/>
              <a:t>06/10/2022</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86D4FDB-6FC3-4D4B-841D-4840C2992DA7}"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13548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28 Grupo"/>
          <p:cNvGrpSpPr/>
          <p:nvPr userDrawn="1"/>
        </p:nvGrpSpPr>
        <p:grpSpPr>
          <a:xfrm>
            <a:off x="1085875" y="52958"/>
            <a:ext cx="6972250" cy="1124744"/>
            <a:chOff x="1367644" y="72008"/>
            <a:chExt cx="6972250" cy="1124744"/>
          </a:xfrm>
        </p:grpSpPr>
        <p:pic>
          <p:nvPicPr>
            <p:cNvPr id="26"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16316" y="172591"/>
              <a:ext cx="923578" cy="92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b="13543"/>
            <a:stretch>
              <a:fillRect/>
            </a:stretch>
          </p:blipFill>
          <p:spPr bwMode="auto">
            <a:xfrm>
              <a:off x="1367644" y="72008"/>
              <a:ext cx="997023"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descr="C:\2018\imagen\LOGOS SDR-GOBIERNO\Logo Coah es con el camp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763953" y="202332"/>
              <a:ext cx="2253078" cy="864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18 Grupo"/>
          <p:cNvGrpSpPr/>
          <p:nvPr userDrawn="1"/>
        </p:nvGrpSpPr>
        <p:grpSpPr>
          <a:xfrm>
            <a:off x="0" y="1196752"/>
            <a:ext cx="9144000" cy="346420"/>
            <a:chOff x="1907704" y="1196752"/>
            <a:chExt cx="5328592" cy="346420"/>
          </a:xfrm>
        </p:grpSpPr>
        <p:pic>
          <p:nvPicPr>
            <p:cNvPr id="2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1720" y="1196752"/>
              <a:ext cx="5184576" cy="10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7704" y="1405326"/>
              <a:ext cx="5328592" cy="13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6"/>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6669360"/>
            <a:ext cx="9144000" cy="21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489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214282" y="4857760"/>
            <a:ext cx="8749134"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b="1" dirty="0" smtClean="0">
                <a:solidFill>
                  <a:prstClr val="black"/>
                </a:solidFill>
                <a:latin typeface="Lucida Bright" pitchFamily="18" charset="0"/>
              </a:rPr>
              <a:t>LEY DE GANADERÍA DEL ESTADO DE COAHUILA DE ZARAGOZA</a:t>
            </a:r>
            <a:endParaRPr lang="es-MX" sz="2800" b="1" dirty="0">
              <a:solidFill>
                <a:prstClr val="black"/>
              </a:solidFill>
              <a:latin typeface="Lucida Bright" pitchFamily="18" charset="0"/>
            </a:endParaRPr>
          </a:p>
        </p:txBody>
      </p:sp>
      <p:pic>
        <p:nvPicPr>
          <p:cNvPr id="4" name="Picture 2" descr="C:\Users\usuario1\Downloads\seguridad publica .jpg"/>
          <p:cNvPicPr>
            <a:picLocks noChangeAspect="1" noChangeArrowheads="1"/>
          </p:cNvPicPr>
          <p:nvPr/>
        </p:nvPicPr>
        <p:blipFill>
          <a:blip r:embed="rId2" cstate="print"/>
          <a:srcRect/>
          <a:stretch>
            <a:fillRect/>
          </a:stretch>
        </p:blipFill>
        <p:spPr bwMode="auto">
          <a:xfrm>
            <a:off x="1785918" y="2143116"/>
            <a:ext cx="4996597" cy="2419762"/>
          </a:xfrm>
          <a:prstGeom prst="rect">
            <a:avLst/>
          </a:prstGeom>
          <a:noFill/>
        </p:spPr>
      </p:pic>
      <p:sp>
        <p:nvSpPr>
          <p:cNvPr id="2" name="1 Rectángulo"/>
          <p:cNvSpPr/>
          <p:nvPr/>
        </p:nvSpPr>
        <p:spPr>
          <a:xfrm>
            <a:off x="4000496" y="2214554"/>
            <a:ext cx="2562932" cy="122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Lucida Bright" panose="02040602050505020304" pitchFamily="18" charset="0"/>
              </a:rPr>
              <a:t>SECRETARÍA DE DESARROLLO RURAL </a:t>
            </a:r>
            <a:endParaRPr lang="es-MX" sz="1600" b="1" dirty="0">
              <a:solidFill>
                <a:schemeClr val="tx1"/>
              </a:solidFill>
              <a:latin typeface="Lucida Bright" panose="02040602050505020304" pitchFamily="18" charset="0"/>
            </a:endParaRPr>
          </a:p>
        </p:txBody>
      </p:sp>
      <p:sp>
        <p:nvSpPr>
          <p:cNvPr id="3" name="2 CuadroTexto"/>
          <p:cNvSpPr txBox="1"/>
          <p:nvPr/>
        </p:nvSpPr>
        <p:spPr>
          <a:xfrm>
            <a:off x="4929190" y="6072206"/>
            <a:ext cx="3222357" cy="307777"/>
          </a:xfrm>
          <a:prstGeom prst="rect">
            <a:avLst/>
          </a:prstGeom>
          <a:noFill/>
        </p:spPr>
        <p:txBody>
          <a:bodyPr wrap="none" rtlCol="0">
            <a:spAutoFit/>
          </a:bodyPr>
          <a:lstStyle/>
          <a:p>
            <a:r>
              <a:rPr lang="es-MX" sz="1400" dirty="0" smtClean="0">
                <a:latin typeface="Lucida Bright" panose="02040602050505020304" pitchFamily="18" charset="0"/>
              </a:rPr>
              <a:t>Septiembre 2022, Saltillo, Coahuila</a:t>
            </a:r>
            <a:endParaRPr lang="es-MX" sz="1400" dirty="0">
              <a:latin typeface="Lucida Bright" panose="02040602050505020304" pitchFamily="18" charset="0"/>
            </a:endParaRPr>
          </a:p>
        </p:txBody>
      </p:sp>
    </p:spTree>
    <p:extLst>
      <p:ext uri="{BB962C8B-B14F-4D97-AF65-F5344CB8AC3E}">
        <p14:creationId xmlns:p14="http://schemas.microsoft.com/office/powerpoint/2010/main" val="1774936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1484784"/>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2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CERTIFICACIÓN DE ORIGEN DEL GANADO. </a:t>
            </a:r>
            <a:r>
              <a:rPr lang="es-MX" sz="1400" dirty="0" smtClean="0">
                <a:latin typeface="Lucida Bright" panose="02040602050505020304" pitchFamily="18" charset="0"/>
              </a:rPr>
              <a:t>Se otorga a la Secretaría la atribución de establecer un sistema para la certificación del origen del ganado en pie con fines de exportación, misma que será realizada por los inspectores de ganadería.  </a:t>
            </a:r>
          </a:p>
          <a:p>
            <a:pPr marL="0" indent="0" algn="just">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SANCIONES. </a:t>
            </a:r>
            <a:r>
              <a:rPr lang="es-MX" sz="1400" dirty="0" smtClean="0">
                <a:latin typeface="Lucida Bright" panose="02040602050505020304" pitchFamily="18" charset="0"/>
              </a:rPr>
              <a:t>Únicamente la Secretaría de Desarrollo Rural </a:t>
            </a:r>
            <a:r>
              <a:rPr lang="es-MX" sz="1400" dirty="0" smtClean="0">
                <a:latin typeface="Lucida Bright" panose="02040602050505020304" pitchFamily="18" charset="0"/>
              </a:rPr>
              <a:t>puede </a:t>
            </a:r>
            <a:r>
              <a:rPr lang="es-MX" sz="1400" dirty="0" smtClean="0">
                <a:latin typeface="Lucida Bright" panose="02040602050505020304" pitchFamily="18" charset="0"/>
              </a:rPr>
              <a:t>imponer las sanciones administrativas por transgresiones a la Ley, es decir, ni los Municipios, ni la Secretaría de Seguridad Pública, ni la Fiscalía General del Estado a través de </a:t>
            </a:r>
            <a:r>
              <a:rPr lang="es-MX" sz="1400" dirty="0" smtClean="0">
                <a:latin typeface="Lucida Bright" panose="02040602050505020304" pitchFamily="18" charset="0"/>
              </a:rPr>
              <a:t>los Agentes del Ministerio Público. </a:t>
            </a:r>
            <a:r>
              <a:rPr lang="es-MX" sz="1400" dirty="0" smtClean="0">
                <a:latin typeface="Lucida Bright" panose="02040602050505020304" pitchFamily="18" charset="0"/>
              </a:rPr>
              <a:t>En caso de delitos, únicamente la autoridad judicial podrá imponer multas adicionalmente a las penas privativas de la libertad, mediante sentencia una vez desahogado el proceso penal.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Las sanciones administrativas podrán ir de 1 a 5000 UMA’S, se impondrán previo procedimiento administrativo y serán calculadas en forma individual de acuerdo al número de cabezas de ganado en infracción. Las multas vencidas, </a:t>
            </a:r>
            <a:r>
              <a:rPr lang="es-MX" sz="1400" dirty="0" smtClean="0">
                <a:latin typeface="Lucida Bright" panose="02040602050505020304" pitchFamily="18" charset="0"/>
              </a:rPr>
              <a:t>son </a:t>
            </a:r>
            <a:r>
              <a:rPr lang="es-MX" sz="1400" dirty="0" smtClean="0">
                <a:latin typeface="Lucida Bright" panose="02040602050505020304" pitchFamily="18" charset="0"/>
              </a:rPr>
              <a:t>cobradas como crédito fiscal por la Administración Fiscal General.</a:t>
            </a:r>
          </a:p>
          <a:p>
            <a:pPr marL="0" indent="0" algn="just">
              <a:spcBef>
                <a:spcPts val="336"/>
              </a:spcBef>
              <a:buNone/>
            </a:pPr>
            <a:endParaRPr lang="es-MX" sz="1400" b="1"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POLICIAS MUNICIPALES. </a:t>
            </a:r>
            <a:r>
              <a:rPr lang="es-MX" sz="1400" dirty="0" smtClean="0">
                <a:latin typeface="Lucida Bright" panose="02040602050505020304" pitchFamily="18" charset="0"/>
              </a:rPr>
              <a:t>Las policías municipales no </a:t>
            </a:r>
            <a:r>
              <a:rPr lang="es-MX" sz="1400" dirty="0" smtClean="0">
                <a:latin typeface="Lucida Bright" panose="02040602050505020304" pitchFamily="18" charset="0"/>
              </a:rPr>
              <a:t>pueden</a:t>
            </a:r>
            <a:r>
              <a:rPr lang="es-MX" sz="1400" dirty="0" smtClean="0">
                <a:latin typeface="Lucida Bright" panose="02040602050505020304" pitchFamily="18" charset="0"/>
              </a:rPr>
              <a:t> </a:t>
            </a:r>
            <a:r>
              <a:rPr lang="es-MX" sz="1400" dirty="0" smtClean="0">
                <a:latin typeface="Lucida Bright" panose="02040602050505020304" pitchFamily="18" charset="0"/>
              </a:rPr>
              <a:t>exigir el cumplimiento de requisitos de movilización, sino solo cuando la Secretaría capacite y certifique a determinados elementos identificables, mediante convenio de colaboración. </a:t>
            </a:r>
            <a:endParaRPr lang="es-MX" sz="1800"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endParaRPr lang="es-MX" sz="1800" b="1"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r>
              <a:rPr lang="es-MX" sz="1800" b="1" dirty="0" smtClean="0">
                <a:latin typeface="Lucida Bright" panose="02040602050505020304" pitchFamily="18" charset="0"/>
              </a:rPr>
              <a:t>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714488"/>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200" b="1" dirty="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POLICIA ESTATAL. </a:t>
            </a:r>
            <a:r>
              <a:rPr lang="es-MX" sz="1400" dirty="0" smtClean="0">
                <a:latin typeface="Lucida Bright" panose="02040602050505020304" pitchFamily="18" charset="0"/>
              </a:rPr>
              <a:t>La Policía Estatal auxiliará a la Secretaría en la supervisión del control de la movilización del ganado, en los términos que ésta expresamente le solicite mediante acuerdo de colaboración.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FISCALÍA GENERAL DEL ESTADO</a:t>
            </a:r>
            <a:r>
              <a:rPr lang="es-MX" sz="1400" dirty="0" smtClean="0">
                <a:latin typeface="Lucida Bright" panose="02040602050505020304" pitchFamily="18" charset="0"/>
              </a:rPr>
              <a:t>. La Fiscalía a través de los </a:t>
            </a:r>
            <a:r>
              <a:rPr lang="es-MX" sz="1400" dirty="0" smtClean="0">
                <a:latin typeface="Lucida Bright" panose="02040602050505020304" pitchFamily="18" charset="0"/>
              </a:rPr>
              <a:t>Agentes del Ministerio Público, </a:t>
            </a:r>
            <a:r>
              <a:rPr lang="es-MX" sz="1400" dirty="0" smtClean="0">
                <a:latin typeface="Lucida Bright" panose="02040602050505020304" pitchFamily="18" charset="0"/>
              </a:rPr>
              <a:t>Policía Ministerial o la Unidad Especializada contra el Abigeato, únicamente intervendrá en la investigación de los delitos contemplados en la Ley, por lo que no podrá realizar acciones para la prevención de dichos delitos, imponer multas, verificar la propiedad del ganado o los requisitos para su movilización, salvo cuando dichas acciones formen parte de la investigación que realicen, de acuerdo su normatividad particular.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REGIONES GANADERAS INTERESTATALES</a:t>
            </a:r>
            <a:r>
              <a:rPr lang="es-MX" sz="1400" b="1" dirty="0" smtClean="0">
                <a:latin typeface="Lucida Bright" panose="02040602050505020304" pitchFamily="18" charset="0"/>
              </a:rPr>
              <a:t>. </a:t>
            </a:r>
            <a:r>
              <a:rPr lang="es-MX" sz="1400" dirty="0" smtClean="0">
                <a:latin typeface="Lucida Bright" panose="02040602050505020304" pitchFamily="18" charset="0"/>
              </a:rPr>
              <a:t> La Secretaría podrá formalizar convenios con sus pares de Estados colindantes, a fin de reconocer y homologar los documentos de movilización en regiones ganaderas interestatales, siempre y cuando tengan el mismo estatus zoosanitario y los instrumentos sean de la misma naturaleza, sin exigir los documentos de internación aplicables a todos los demás Estados. (Laguna, Nuevo León). </a:t>
            </a:r>
            <a:endParaRPr lang="es-MX" sz="1800"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endParaRPr lang="es-MX" sz="1800" b="1"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r>
              <a:rPr lang="es-MX" sz="1800" b="1" dirty="0" smtClean="0">
                <a:latin typeface="Lucida Bright" panose="02040602050505020304" pitchFamily="18" charset="0"/>
              </a:rPr>
              <a:t>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714488"/>
            <a:ext cx="8358246"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200" b="1" dirty="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FLEJES. </a:t>
            </a:r>
            <a:r>
              <a:rPr lang="es-MX" sz="1400" dirty="0" smtClean="0">
                <a:latin typeface="Lucida Bright" panose="02040602050505020304" pitchFamily="18" charset="0"/>
              </a:rPr>
              <a:t>Prevé la expedición de flejes por parte de la Secretaría y la obligación de los ganaderos a utilizarlos en trayectos por zonas de diversas condiciones sanitarias.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DELITOS. </a:t>
            </a:r>
            <a:r>
              <a:rPr lang="es-MX" sz="1400" dirty="0" smtClean="0">
                <a:latin typeface="Lucida Bright" panose="02040602050505020304" pitchFamily="18" charset="0"/>
              </a:rPr>
              <a:t>Se deroga la conducta de abigeato del código penal y se incluye como delito especial en la Ley de Ganadería con una pena que va desde los 3 hasta los 12 años, pudiendo incrementarse aún más de dar con agravantes; Se solicita la prisión preventiva oficiosa en contra del delito de abigeato mediante la modificación al código penal. Incluye ganado menor.</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Además se establecen otras 19 conductas delictivas que afectan la ganadería y se le fijan penas desde los 3 hasta los 8 años de prisión. Dichas conductas pueden ser atribuibles a funcionarios públicos, ganaderos, auxiliares, médicos veterinarios, técnicos </a:t>
            </a:r>
            <a:r>
              <a:rPr lang="es-MX" sz="1400" dirty="0" err="1" smtClean="0">
                <a:latin typeface="Lucida Bright" panose="02040602050505020304" pitchFamily="18" charset="0"/>
              </a:rPr>
              <a:t>aretadores</a:t>
            </a:r>
            <a:r>
              <a:rPr lang="es-MX" sz="1400" dirty="0" smtClean="0">
                <a:latin typeface="Lucida Bright" panose="02040602050505020304" pitchFamily="18" charset="0"/>
              </a:rPr>
              <a:t>, etc. y entre ellas se contempla el uso inadecuado de aretes, pruebas, fierros, falsificación o simulación de documentos, extracción de ganado retenido o afectación del estatus zoosanitario por conductas específicas.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MEDIDAS DE SEGURIDAD. </a:t>
            </a:r>
            <a:r>
              <a:rPr lang="es-MX" sz="1400" dirty="0" smtClean="0">
                <a:latin typeface="Lucida Bright" panose="02040602050505020304" pitchFamily="18" charset="0"/>
              </a:rPr>
              <a:t> La Secretaría podrá dictar medidas de seguridad como la inmovilización de ganado hasta por 12 horas, la retención del ganado durante un procedimiento, su sacrificio o quema como “CN”, restricción de movilización, etc. </a:t>
            </a:r>
            <a:endParaRPr lang="es-MX" sz="1800" b="1"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r>
              <a:rPr lang="es-MX" sz="1800" b="1" dirty="0" smtClean="0">
                <a:latin typeface="Lucida Bright" panose="02040602050505020304" pitchFamily="18" charset="0"/>
              </a:rPr>
              <a:t>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1988840"/>
            <a:ext cx="8358246" cy="4525963"/>
          </a:xfrm>
        </p:spPr>
        <p:txBody>
          <a:bodyPr/>
          <a:lstStyle/>
          <a:p>
            <a:pPr marL="0" indent="0" algn="ctr">
              <a:buNone/>
            </a:pPr>
            <a:r>
              <a:rPr lang="es-MX" sz="2800" b="1" dirty="0" smtClean="0">
                <a:latin typeface="Lucida Bright" panose="02040602050505020304" pitchFamily="18" charset="0"/>
              </a:rPr>
              <a:t>En resumen, la nueva Ley de Ganadería…</a:t>
            </a:r>
            <a:endParaRPr lang="es-MX" sz="1200" b="1" dirty="0">
              <a:latin typeface="Lucida Bright" panose="02040602050505020304" pitchFamily="18" charset="0"/>
            </a:endParaRPr>
          </a:p>
          <a:p>
            <a:pPr marL="0" indent="0" algn="just">
              <a:buNone/>
            </a:pPr>
            <a:endParaRPr lang="es-MX" sz="1400" b="1" dirty="0" smtClean="0">
              <a:latin typeface="Lucida Bright" panose="02040602050505020304" pitchFamily="18" charset="0"/>
            </a:endParaRPr>
          </a:p>
          <a:p>
            <a:pPr marL="0" indent="0" algn="just">
              <a:buNone/>
            </a:pPr>
            <a:endParaRPr lang="es-MX" sz="1400" dirty="0" smtClean="0">
              <a:latin typeface="Lucida Bright" panose="02040602050505020304" pitchFamily="18" charset="0"/>
            </a:endParaRPr>
          </a:p>
          <a:p>
            <a:pPr algn="just">
              <a:buFontTx/>
              <a:buChar char="-"/>
            </a:pPr>
            <a:r>
              <a:rPr lang="es-MX" sz="1400" dirty="0" smtClean="0">
                <a:latin typeface="Lucida Bright" panose="02040602050505020304" pitchFamily="18" charset="0"/>
              </a:rPr>
              <a:t>Fue definida en consenso con los ganaderos a través de 4 foros regionales de consulta</a:t>
            </a:r>
          </a:p>
          <a:p>
            <a:pPr algn="just">
              <a:buFontTx/>
              <a:buChar char="-"/>
            </a:pPr>
            <a:r>
              <a:rPr lang="es-MX" sz="1400" dirty="0" smtClean="0">
                <a:latin typeface="Lucida Bright" panose="02040602050505020304" pitchFamily="18" charset="0"/>
              </a:rPr>
              <a:t>Señala atribuciones específicas de autoridades competentes y sus auxiliares.</a:t>
            </a:r>
          </a:p>
          <a:p>
            <a:pPr algn="just">
              <a:buFontTx/>
              <a:buChar char="-"/>
            </a:pPr>
            <a:r>
              <a:rPr lang="es-MX" sz="1400" dirty="0" smtClean="0">
                <a:latin typeface="Lucida Bright" panose="02040602050505020304" pitchFamily="18" charset="0"/>
              </a:rPr>
              <a:t>Otorga certidumbre jurídica sobre la propiedad del ganado y su identificación, mediante fierros de herrar, señales de sangre y aretes de identificación.</a:t>
            </a:r>
          </a:p>
          <a:p>
            <a:pPr algn="just">
              <a:buFontTx/>
              <a:buChar char="-"/>
            </a:pPr>
            <a:r>
              <a:rPr lang="es-MX" sz="1400" dirty="0" smtClean="0">
                <a:latin typeface="Lucida Bright" panose="02040602050505020304" pitchFamily="18" charset="0"/>
              </a:rPr>
              <a:t>Regula los establecimientos para el acopio, engorda y sacrificio del ganado. </a:t>
            </a:r>
          </a:p>
          <a:p>
            <a:pPr algn="just">
              <a:buFontTx/>
              <a:buChar char="-"/>
            </a:pPr>
            <a:r>
              <a:rPr lang="es-MX" sz="1400" dirty="0" smtClean="0">
                <a:latin typeface="Lucida Bright" panose="02040602050505020304" pitchFamily="18" charset="0"/>
              </a:rPr>
              <a:t>Establece los mecanismos para el control de la movilización de ganado mediante sistemas electrónicos de registro, para garantizar la trazabilidad y rastreabilidad.   </a:t>
            </a:r>
          </a:p>
          <a:p>
            <a:pPr algn="just">
              <a:buFontTx/>
              <a:buChar char="-"/>
            </a:pPr>
            <a:r>
              <a:rPr lang="es-MX" sz="1400" dirty="0" smtClean="0">
                <a:latin typeface="Lucida Bright" panose="02040602050505020304" pitchFamily="18" charset="0"/>
              </a:rPr>
              <a:t>Prevé la certificación del origen del ganado de Coahuila con fines de exportación. </a:t>
            </a:r>
          </a:p>
          <a:p>
            <a:pPr algn="just">
              <a:buFontTx/>
              <a:buChar char="-"/>
            </a:pPr>
            <a:r>
              <a:rPr lang="es-MX" sz="1400" dirty="0" smtClean="0">
                <a:latin typeface="Lucida Bright" panose="02040602050505020304" pitchFamily="18" charset="0"/>
              </a:rPr>
              <a:t>Determina mecanismos de inspección, vigilancia y sanciones por faltas a la Ley. </a:t>
            </a:r>
          </a:p>
          <a:p>
            <a:pPr algn="just">
              <a:buFontTx/>
              <a:buChar char="-"/>
            </a:pPr>
            <a:r>
              <a:rPr lang="es-MX" sz="1400" dirty="0" smtClean="0">
                <a:latin typeface="Lucida Bright" panose="02040602050505020304" pitchFamily="18" charset="0"/>
              </a:rPr>
              <a:t>Tipifica el Abigeato con penas más severas y para todo tipo de ganado, no solo el ganado mayor, además de sancionar penalmente otras 19 conductas que afectan la ganadería. </a:t>
            </a:r>
          </a:p>
          <a:p>
            <a:pPr algn="just">
              <a:buFontTx/>
              <a:buChar char="-"/>
            </a:pPr>
            <a:endParaRPr lang="es-MX" sz="1400" dirty="0" smtClean="0">
              <a:latin typeface="Lucida Bright" panose="02040602050505020304" pitchFamily="18" charset="0"/>
            </a:endParaRPr>
          </a:p>
          <a:p>
            <a:pPr algn="just">
              <a:buFontTx/>
              <a:buChar char="-"/>
            </a:pPr>
            <a:endParaRPr lang="es-MX" sz="1400" dirty="0" smtClean="0">
              <a:latin typeface="Lucida Bright" panose="02040602050505020304" pitchFamily="18" charset="0"/>
            </a:endParaRPr>
          </a:p>
          <a:p>
            <a:pPr algn="just">
              <a:buFontTx/>
              <a:buChar char="-"/>
            </a:pPr>
            <a:endParaRPr lang="es-MX" sz="1400" dirty="0" smtClean="0">
              <a:latin typeface="Lucida Bright" panose="02040602050505020304" pitchFamily="18" charset="0"/>
            </a:endParaRPr>
          </a:p>
          <a:p>
            <a:pPr algn="just">
              <a:buFontTx/>
              <a:buChar char="-"/>
            </a:pPr>
            <a:endParaRPr lang="es-MX" sz="1400" dirty="0" smtClean="0">
              <a:latin typeface="Lucida Bright" panose="02040602050505020304" pitchFamily="18" charset="0"/>
            </a:endParaRPr>
          </a:p>
          <a:p>
            <a:pPr algn="just">
              <a:buFontTx/>
              <a:buChar char="-"/>
            </a:pPr>
            <a:endParaRPr lang="es-MX" sz="1400" dirty="0" smtClean="0">
              <a:latin typeface="Lucida Bright" panose="02040602050505020304" pitchFamily="18" charset="0"/>
            </a:endParaRPr>
          </a:p>
          <a:p>
            <a:pPr algn="just">
              <a:buFontTx/>
              <a:buChar char="-"/>
            </a:pPr>
            <a:endParaRPr lang="es-MX" sz="1400" dirty="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902090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MX" sz="2800" b="1" dirty="0" smtClean="0">
                <a:latin typeface="Lucida Bright" panose="02040602050505020304" pitchFamily="18" charset="0"/>
              </a:rPr>
              <a:t>LEGISLACIÓN </a:t>
            </a:r>
            <a:r>
              <a:rPr lang="es-MX" sz="2800" b="1" dirty="0" smtClean="0">
                <a:latin typeface="Lucida Bright" panose="02040602050505020304" pitchFamily="18" charset="0"/>
              </a:rPr>
              <a:t>GANADERA </a:t>
            </a:r>
            <a:r>
              <a:rPr lang="es-MX" sz="2800" b="1" dirty="0" smtClean="0">
                <a:latin typeface="Lucida Bright" panose="02040602050505020304" pitchFamily="18" charset="0"/>
              </a:rPr>
              <a:t>EN EL </a:t>
            </a:r>
            <a:r>
              <a:rPr lang="es-MX" sz="2800" b="1" dirty="0" smtClean="0">
                <a:latin typeface="Lucida Bright" panose="02040602050505020304" pitchFamily="18" charset="0"/>
              </a:rPr>
              <a:t>ESTADO VIGENTE, ANTES DE LEY DE GANADERÍA</a:t>
            </a:r>
            <a:endParaRPr lang="es-MX" sz="2800" b="1" dirty="0" smtClean="0">
              <a:latin typeface="Lucida Bright" panose="02040602050505020304" pitchFamily="18" charset="0"/>
            </a:endParaRPr>
          </a:p>
          <a:p>
            <a:pPr marL="0" indent="0" algn="just">
              <a:buNone/>
            </a:pPr>
            <a:endParaRPr lang="es-MX" sz="2800" b="1" dirty="0" smtClean="0">
              <a:latin typeface="Lucida Bright" panose="02040602050505020304" pitchFamily="18" charset="0"/>
            </a:endParaRPr>
          </a:p>
          <a:p>
            <a:pPr marL="0" indent="0" algn="just">
              <a:buNone/>
            </a:pPr>
            <a:r>
              <a:rPr lang="es-MX" sz="2400" dirty="0" smtClean="0">
                <a:latin typeface="Lucida Bright" panose="02040602050505020304" pitchFamily="18" charset="0"/>
              </a:rPr>
              <a:t>LEY DE CÁMARAS DE AGRICULTORES </a:t>
            </a:r>
          </a:p>
          <a:p>
            <a:pPr marL="0" indent="0" algn="just">
              <a:buNone/>
            </a:pPr>
            <a:r>
              <a:rPr lang="es-MX" sz="2400" dirty="0" smtClean="0">
                <a:latin typeface="Lucida Bright" panose="02040602050505020304" pitchFamily="18" charset="0"/>
              </a:rPr>
              <a:t>Y GANADEROS					1951/1959</a:t>
            </a:r>
          </a:p>
          <a:p>
            <a:pPr marL="0" indent="0" algn="just">
              <a:buNone/>
            </a:pPr>
            <a:r>
              <a:rPr lang="es-MX" sz="2400" dirty="0">
                <a:latin typeface="Lucida Bright" panose="02040602050505020304" pitchFamily="18" charset="0"/>
              </a:rPr>
              <a:t>LEY DE FOMENTO GANADERO 		1969/1980</a:t>
            </a:r>
          </a:p>
          <a:p>
            <a:pPr marL="0" indent="0" algn="just">
              <a:buNone/>
            </a:pPr>
            <a:r>
              <a:rPr lang="es-MX" sz="2400" dirty="0" smtClean="0">
                <a:latin typeface="Lucida Bright" panose="02040602050505020304" pitchFamily="18" charset="0"/>
              </a:rPr>
              <a:t>LEY APÍCOLA					1993</a:t>
            </a:r>
          </a:p>
          <a:p>
            <a:pPr marL="0" indent="0" algn="just">
              <a:buNone/>
            </a:pPr>
            <a:endParaRPr lang="es-MX" sz="2400" dirty="0">
              <a:latin typeface="Lucida Bright" panose="02040602050505020304" pitchFamily="18" charset="0"/>
            </a:endParaRPr>
          </a:p>
          <a:p>
            <a:pPr marL="0" indent="0" algn="ctr">
              <a:buNone/>
            </a:pPr>
            <a:r>
              <a:rPr lang="es-MX" sz="2400" dirty="0" smtClean="0">
                <a:latin typeface="Lucida Bright" panose="02040602050505020304" pitchFamily="18" charset="0"/>
              </a:rPr>
              <a:t>LEY DE FOMENTO GANADERO, LA MÁS ANTIGUA DEL PÁIS EN MATERIA GANADERA EMITIDA POR ALGÚN ESTADO.</a:t>
            </a:r>
          </a:p>
          <a:p>
            <a:pPr marL="0" indent="0" algn="just">
              <a:buNone/>
            </a:pPr>
            <a:endParaRPr lang="es-MX" sz="2400" dirty="0">
              <a:latin typeface="Lucida Bright" panose="02040602050505020304" pitchFamily="18" charset="0"/>
            </a:endParaRPr>
          </a:p>
        </p:txBody>
      </p:sp>
    </p:spTree>
    <p:extLst>
      <p:ext uri="{BB962C8B-B14F-4D97-AF65-F5344CB8AC3E}">
        <p14:creationId xmlns:p14="http://schemas.microsoft.com/office/powerpoint/2010/main" val="2949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MX" sz="2800" b="1" dirty="0">
                <a:latin typeface="Lucida Bright" panose="02040602050505020304" pitchFamily="18" charset="0"/>
              </a:rPr>
              <a:t>LEGISLACIÓN GANADERA EN EL ESTADO VIGENTE, ANTES DE LEY DE GANADERÍA</a:t>
            </a:r>
          </a:p>
          <a:p>
            <a:pPr marL="0" indent="0" algn="ctr">
              <a:buNone/>
            </a:pPr>
            <a:endParaRPr lang="es-MX" sz="2800" b="1" dirty="0">
              <a:latin typeface="Lucida Bright" panose="02040602050505020304" pitchFamily="18" charset="0"/>
            </a:endParaRPr>
          </a:p>
          <a:p>
            <a:pPr marL="0" indent="0" algn="just">
              <a:buNone/>
            </a:pPr>
            <a:r>
              <a:rPr lang="es-MX" sz="2400" dirty="0" smtClean="0">
                <a:latin typeface="Lucida Bright" panose="02040602050505020304" pitchFamily="18" charset="0"/>
              </a:rPr>
              <a:t>REGLAMENTO DE LA LEY DE FOMENTO </a:t>
            </a:r>
          </a:p>
          <a:p>
            <a:pPr marL="0" indent="0" algn="just">
              <a:buNone/>
            </a:pPr>
            <a:r>
              <a:rPr lang="es-MX" sz="2400" dirty="0" smtClean="0">
                <a:latin typeface="Lucida Bright" panose="02040602050505020304" pitchFamily="18" charset="0"/>
              </a:rPr>
              <a:t>GANADERO EN SANIDAD ANIMAL	</a:t>
            </a:r>
            <a:r>
              <a:rPr lang="es-MX" sz="2400" dirty="0">
                <a:latin typeface="Lucida Bright" panose="02040602050505020304" pitchFamily="18" charset="0"/>
              </a:rPr>
              <a:t>	</a:t>
            </a:r>
            <a:r>
              <a:rPr lang="es-MX" sz="2400" dirty="0" smtClean="0">
                <a:latin typeface="Lucida Bright" panose="02040602050505020304" pitchFamily="18" charset="0"/>
              </a:rPr>
              <a:t>2007</a:t>
            </a:r>
          </a:p>
          <a:p>
            <a:pPr marL="0" indent="0" algn="just">
              <a:buNone/>
            </a:pPr>
            <a:endParaRPr lang="es-MX" sz="2400" dirty="0">
              <a:latin typeface="Lucida Bright" panose="02040602050505020304" pitchFamily="18" charset="0"/>
            </a:endParaRPr>
          </a:p>
          <a:p>
            <a:pPr marL="0" indent="0" algn="just">
              <a:buNone/>
            </a:pPr>
            <a:r>
              <a:rPr lang="es-MX" sz="2400" dirty="0" smtClean="0">
                <a:latin typeface="Lucida Bright" panose="02040602050505020304" pitchFamily="18" charset="0"/>
              </a:rPr>
              <a:t>DECRETO POR EL QUE SE REGULA EL </a:t>
            </a:r>
          </a:p>
          <a:p>
            <a:pPr marL="0" indent="0" algn="just">
              <a:buNone/>
            </a:pPr>
            <a:r>
              <a:rPr lang="es-MX" sz="2400" dirty="0" smtClean="0">
                <a:latin typeface="Lucida Bright" panose="02040602050505020304" pitchFamily="18" charset="0"/>
              </a:rPr>
              <a:t>CONTROL DE LA MOVILIZACIÓN DEL </a:t>
            </a:r>
          </a:p>
          <a:p>
            <a:pPr marL="0" indent="0" algn="just">
              <a:buNone/>
            </a:pPr>
            <a:r>
              <a:rPr lang="es-MX" sz="2400" dirty="0" smtClean="0">
                <a:latin typeface="Lucida Bright" panose="02040602050505020304" pitchFamily="18" charset="0"/>
              </a:rPr>
              <a:t>GANADO BOVINO EN COAHUILA		2010/2012</a:t>
            </a:r>
            <a:endParaRPr lang="es-MX" sz="2400" dirty="0">
              <a:latin typeface="Lucida Bright" panose="02040602050505020304" pitchFamily="18" charset="0"/>
            </a:endParaRPr>
          </a:p>
        </p:txBody>
      </p:sp>
    </p:spTree>
    <p:extLst>
      <p:ext uri="{BB962C8B-B14F-4D97-AF65-F5344CB8AC3E}">
        <p14:creationId xmlns:p14="http://schemas.microsoft.com/office/powerpoint/2010/main" val="27926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MX" sz="2800" b="1" dirty="0" smtClean="0">
                <a:latin typeface="Lucida Bright" panose="02040602050505020304" pitchFamily="18" charset="0"/>
              </a:rPr>
              <a:t>RELACIÓN NORMATIVIDAD – ESTATUS</a:t>
            </a:r>
          </a:p>
          <a:p>
            <a:pPr marL="0" indent="0" algn="ctr">
              <a:buNone/>
            </a:pPr>
            <a:endParaRPr lang="es-MX" sz="2800" b="1" dirty="0">
              <a:latin typeface="Lucida Bright" panose="02040602050505020304" pitchFamily="18" charset="0"/>
            </a:endParaRPr>
          </a:p>
          <a:p>
            <a:pPr marL="0" indent="0" algn="ctr">
              <a:buNone/>
            </a:pPr>
            <a:r>
              <a:rPr lang="es-MX" sz="2400" dirty="0" smtClean="0">
                <a:latin typeface="Lucida Bright" panose="02040602050505020304" pitchFamily="18" charset="0"/>
              </a:rPr>
              <a:t>ESTADOS CON BUEN ESTATUS ZOOSANITARIO CON LEGISLACIÓN NO MAYOR A 15 AÑOS </a:t>
            </a:r>
          </a:p>
          <a:p>
            <a:pPr marL="0" indent="0" algn="ctr">
              <a:buNone/>
            </a:pPr>
            <a:endParaRPr lang="es-MX" sz="2400" dirty="0">
              <a:latin typeface="Lucida Bright" panose="02040602050505020304" pitchFamily="18" charset="0"/>
            </a:endParaRPr>
          </a:p>
          <a:p>
            <a:pPr marL="0" indent="0" algn="just">
              <a:buNone/>
            </a:pPr>
            <a:r>
              <a:rPr lang="es-MX" sz="2400" dirty="0" smtClean="0">
                <a:latin typeface="Lucida Bright" panose="02040602050505020304" pitchFamily="18" charset="0"/>
              </a:rPr>
              <a:t>LEY DE SONORA		2005/2017</a:t>
            </a:r>
          </a:p>
          <a:p>
            <a:pPr marL="0" indent="0" algn="just">
              <a:buNone/>
            </a:pPr>
            <a:r>
              <a:rPr lang="es-MX" sz="2400" dirty="0" smtClean="0">
                <a:latin typeface="Lucida Bright" panose="02040602050505020304" pitchFamily="18" charset="0"/>
              </a:rPr>
              <a:t>LEY DE CHIHUAHUA	2015</a:t>
            </a:r>
          </a:p>
          <a:p>
            <a:pPr marL="0" indent="0" algn="just">
              <a:buNone/>
            </a:pPr>
            <a:r>
              <a:rPr lang="es-MX" sz="2400" dirty="0" smtClean="0">
                <a:latin typeface="Lucida Bright" panose="02040602050505020304" pitchFamily="18" charset="0"/>
              </a:rPr>
              <a:t>LEY DE DURANGO		2006/2013,2017,2019</a:t>
            </a:r>
          </a:p>
          <a:p>
            <a:pPr marL="0" indent="0" algn="ctr">
              <a:buNone/>
            </a:pPr>
            <a:endParaRPr lang="es-MX" sz="2400" dirty="0">
              <a:latin typeface="Lucida Bright" panose="02040602050505020304" pitchFamily="18" charset="0"/>
            </a:endParaRPr>
          </a:p>
          <a:p>
            <a:pPr marL="0" indent="0" algn="just">
              <a:buNone/>
            </a:pPr>
            <a:endParaRPr lang="es-MX" sz="2400" dirty="0" smtClean="0">
              <a:latin typeface="Lucida Bright" panose="02040602050505020304" pitchFamily="18" charset="0"/>
            </a:endParaRPr>
          </a:p>
        </p:txBody>
      </p:sp>
    </p:spTree>
    <p:extLst>
      <p:ext uri="{BB962C8B-B14F-4D97-AF65-F5344CB8AC3E}">
        <p14:creationId xmlns:p14="http://schemas.microsoft.com/office/powerpoint/2010/main" val="34262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85926"/>
            <a:ext cx="8229600" cy="4525963"/>
          </a:xfrm>
        </p:spPr>
        <p:txBody>
          <a:bodyPr/>
          <a:lstStyle/>
          <a:p>
            <a:pPr marL="0" indent="0" algn="ctr">
              <a:buNone/>
            </a:pPr>
            <a:r>
              <a:rPr lang="es-MX" sz="2800" b="1" dirty="0" smtClean="0">
                <a:latin typeface="Lucida Bright" panose="02040602050505020304" pitchFamily="18" charset="0"/>
              </a:rPr>
              <a:t>ESTRUCTURA </a:t>
            </a:r>
            <a:r>
              <a:rPr lang="es-MX" sz="2800" b="1" dirty="0" smtClean="0">
                <a:latin typeface="Lucida Bright" panose="02040602050505020304" pitchFamily="18" charset="0"/>
              </a:rPr>
              <a:t>LEY </a:t>
            </a:r>
            <a:r>
              <a:rPr lang="es-MX" sz="2800" b="1" dirty="0" smtClean="0">
                <a:latin typeface="Lucida Bright" panose="02040602050505020304" pitchFamily="18" charset="0"/>
              </a:rPr>
              <a:t>DE GANADERÍA DE COAHUILA</a:t>
            </a:r>
          </a:p>
          <a:p>
            <a:pPr marL="0" indent="0" algn="ctr">
              <a:buNone/>
            </a:pPr>
            <a:endParaRPr lang="es-MX" sz="2800" b="1" dirty="0">
              <a:latin typeface="Lucida Bright" panose="02040602050505020304" pitchFamily="18" charset="0"/>
            </a:endParaRPr>
          </a:p>
          <a:p>
            <a:pPr marL="0" indent="0" algn="just">
              <a:buNone/>
            </a:pPr>
            <a:r>
              <a:rPr lang="es-MX" sz="2200" dirty="0" smtClean="0">
                <a:latin typeface="Lucida Bright" panose="02040602050505020304" pitchFamily="18" charset="0"/>
              </a:rPr>
              <a:t>9 </a:t>
            </a:r>
            <a:r>
              <a:rPr lang="es-MX" sz="2200" dirty="0" smtClean="0">
                <a:latin typeface="Lucida Bright" panose="02040602050505020304" pitchFamily="18" charset="0"/>
              </a:rPr>
              <a:t>TÍTULOS, 26 CAPÍTULOS, 293 ARTÍCULOS.</a:t>
            </a:r>
          </a:p>
          <a:p>
            <a:pPr marL="0" indent="0" algn="just">
              <a:buNone/>
            </a:pPr>
            <a:endParaRPr lang="es-MX" sz="2200" dirty="0" smtClean="0">
              <a:latin typeface="Lucida Bright" panose="02040602050505020304" pitchFamily="18" charset="0"/>
            </a:endParaRPr>
          </a:p>
          <a:p>
            <a:pPr marL="0" indent="0" algn="just">
              <a:buNone/>
            </a:pPr>
            <a:endParaRPr lang="es-MX" sz="2200" dirty="0">
              <a:latin typeface="Lucida Bright" panose="02040602050505020304" pitchFamily="18" charset="0"/>
            </a:endParaRPr>
          </a:p>
          <a:p>
            <a:pPr marL="0" indent="0" algn="just">
              <a:buNone/>
            </a:pPr>
            <a:r>
              <a:rPr lang="es-MX" sz="2200" dirty="0" smtClean="0">
                <a:latin typeface="Lucida Bright" panose="02040602050505020304" pitchFamily="18" charset="0"/>
              </a:rPr>
              <a:t>ABROGA LEY DE FOMENTO GANADERO</a:t>
            </a:r>
          </a:p>
          <a:p>
            <a:pPr marL="0" indent="0" algn="just">
              <a:buNone/>
            </a:pPr>
            <a:r>
              <a:rPr lang="es-MX" sz="2200" dirty="0" smtClean="0">
                <a:latin typeface="Lucida Bright" panose="02040602050505020304" pitchFamily="18" charset="0"/>
              </a:rPr>
              <a:t>ABROGA DECRETO DE MOVILIZACIÓN GANADO BOVINO</a:t>
            </a:r>
          </a:p>
          <a:p>
            <a:pPr marL="0" indent="0" algn="just">
              <a:buNone/>
            </a:pPr>
            <a:r>
              <a:rPr lang="es-MX" sz="2200" dirty="0" smtClean="0">
                <a:latin typeface="Lucida Bright" panose="02040602050505020304" pitchFamily="18" charset="0"/>
              </a:rPr>
              <a:t>DEROGA PARCIALMENTE LEY APÍCOLA</a:t>
            </a:r>
          </a:p>
          <a:p>
            <a:pPr marL="0" indent="0" algn="just">
              <a:buNone/>
            </a:pPr>
            <a:r>
              <a:rPr lang="es-MX" sz="2200" dirty="0" smtClean="0">
                <a:latin typeface="Lucida Bright" panose="02040602050505020304" pitchFamily="18" charset="0"/>
              </a:rPr>
              <a:t>DEROGA DIVERSOS ARTÍCULOS DE CÓDIGO PENAL</a:t>
            </a:r>
          </a:p>
          <a:p>
            <a:pPr marL="0" indent="0" algn="just">
              <a:buNone/>
            </a:pPr>
            <a:endParaRPr lang="es-MX" sz="2200" dirty="0" smtClean="0">
              <a:latin typeface="Lucida Bright" panose="02040602050505020304" pitchFamily="18" charset="0"/>
            </a:endParaRPr>
          </a:p>
          <a:p>
            <a:pPr marL="0" indent="0" algn="just">
              <a:buNone/>
            </a:pPr>
            <a:endParaRPr lang="es-MX" sz="2200" dirty="0" smtClean="0">
              <a:latin typeface="Lucida Bright" panose="02040602050505020304" pitchFamily="18" charset="0"/>
            </a:endParaRPr>
          </a:p>
        </p:txBody>
      </p:sp>
    </p:spTree>
    <p:extLst>
      <p:ext uri="{BB962C8B-B14F-4D97-AF65-F5344CB8AC3E}">
        <p14:creationId xmlns:p14="http://schemas.microsoft.com/office/powerpoint/2010/main" val="195169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600200"/>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ctr">
              <a:buNone/>
            </a:pPr>
            <a:endParaRPr lang="es-MX" sz="18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FINALIDAD. </a:t>
            </a:r>
            <a:r>
              <a:rPr lang="es-MX" sz="1400" dirty="0" smtClean="0">
                <a:latin typeface="Lucida Bright" panose="02040602050505020304" pitchFamily="18" charset="0"/>
              </a:rPr>
              <a:t>Procurar una explotación racional y sustentable de los recursos pecuarios en el Estado, para su mejora cualitativa y cuantitativa, preservando la salud pública mediante el control y vigilancia de la sanidad animal.   </a:t>
            </a:r>
            <a:endParaRPr lang="es-MX" sz="1400" b="1" dirty="0" smtClean="0">
              <a:latin typeface="Lucida Bright" panose="02040602050505020304" pitchFamily="18" charset="0"/>
            </a:endParaRPr>
          </a:p>
          <a:p>
            <a:pPr marL="0" indent="0" algn="just">
              <a:buNone/>
            </a:pPr>
            <a:endParaRPr lang="es-MX" sz="1400" b="1" dirty="0" smtClean="0">
              <a:latin typeface="Lucida Bright" panose="02040602050505020304" pitchFamily="18" charset="0"/>
            </a:endParaRPr>
          </a:p>
          <a:p>
            <a:pPr marL="0" indent="0" algn="just">
              <a:buNone/>
            </a:pPr>
            <a:r>
              <a:rPr lang="es-MX" sz="1800" b="1" dirty="0" smtClean="0">
                <a:latin typeface="Lucida Bright" panose="02040602050505020304" pitchFamily="18" charset="0"/>
              </a:rPr>
              <a:t>OBJETO DE LA LEY. </a:t>
            </a:r>
            <a:r>
              <a:rPr lang="es-MX" sz="1400" dirty="0" smtClean="0">
                <a:latin typeface="Lucida Bright" panose="02040602050505020304" pitchFamily="18" charset="0"/>
              </a:rPr>
              <a:t>Organizar y regular la propiedad del ganado, su identificación, movilización, sacrificio, trazabilidad, rastreabilidad, la prevención y sanción de conductas que afecten la ganadería y el marco de actuación de las autoridades, auxiliares y ganaderos.  </a:t>
            </a:r>
          </a:p>
          <a:p>
            <a:pPr marL="0" indent="0" algn="just">
              <a:buNone/>
            </a:pPr>
            <a:r>
              <a:rPr lang="es-MX" sz="1400" dirty="0" smtClean="0">
                <a:latin typeface="Lucida Bright" panose="02040602050505020304" pitchFamily="18" charset="0"/>
              </a:rPr>
              <a:t>  </a:t>
            </a:r>
            <a:endParaRPr lang="es-MX" sz="1400" dirty="0">
              <a:latin typeface="Lucida Bright" panose="02040602050505020304" pitchFamily="18" charset="0"/>
            </a:endParaRPr>
          </a:p>
          <a:p>
            <a:pPr marL="0" indent="0" algn="just">
              <a:buNone/>
            </a:pPr>
            <a:r>
              <a:rPr lang="es-MX" sz="1800" b="1" dirty="0" smtClean="0">
                <a:latin typeface="Lucida Bright" panose="02040602050505020304" pitchFamily="18" charset="0"/>
              </a:rPr>
              <a:t>AUTORIDADES COMPETENTES. </a:t>
            </a:r>
            <a:r>
              <a:rPr lang="es-MX" sz="1400" dirty="0" smtClean="0">
                <a:latin typeface="Lucida Bright" panose="02040602050505020304" pitchFamily="18" charset="0"/>
              </a:rPr>
              <a:t>Ejecutivo del Estado, Secretarías de Desarrollo Rural, Seguridad Pública, Salud, Administración Fiscal General, Fiscalía General del Estado y Municipios. </a:t>
            </a:r>
            <a:endParaRPr lang="es-MX" sz="1800" dirty="0" smtClean="0">
              <a:latin typeface="Lucida Bright" panose="02040602050505020304" pitchFamily="18" charset="0"/>
            </a:endParaRPr>
          </a:p>
          <a:p>
            <a:pPr marL="0" indent="0" algn="just">
              <a:buNone/>
            </a:pPr>
            <a:endParaRPr lang="es-MX" sz="14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AUXILIARES EN LA APLICACIÓN DE LA LEY. </a:t>
            </a:r>
            <a:r>
              <a:rPr lang="es-MX" sz="1400" dirty="0" smtClean="0">
                <a:latin typeface="Lucida Bright" panose="02040602050505020304" pitchFamily="18" charset="0"/>
              </a:rPr>
              <a:t>La </a:t>
            </a:r>
            <a:r>
              <a:rPr lang="es-MX" sz="1400" dirty="0" smtClean="0">
                <a:latin typeface="Lucida Bright" panose="02040602050505020304" pitchFamily="18" charset="0"/>
              </a:rPr>
              <a:t>Secretaría designará </a:t>
            </a:r>
            <a:r>
              <a:rPr lang="es-MX" sz="1400" dirty="0" smtClean="0">
                <a:latin typeface="Lucida Bright" panose="02040602050505020304" pitchFamily="18" charset="0"/>
              </a:rPr>
              <a:t>y </a:t>
            </a:r>
            <a:r>
              <a:rPr lang="es-MX" sz="1400" dirty="0" smtClean="0">
                <a:latin typeface="Lucida Bright" panose="02040602050505020304" pitchFamily="18" charset="0"/>
              </a:rPr>
              <a:t>revocará </a:t>
            </a:r>
            <a:r>
              <a:rPr lang="es-MX" sz="1400" dirty="0" smtClean="0">
                <a:latin typeface="Lucida Bright" panose="02040602050505020304" pitchFamily="18" charset="0"/>
              </a:rPr>
              <a:t>autorizaciones a personas físicas y morales como auxiliares para el cumplimiento de al Ley, entre ellas Organizaciones Ganaderas, Comités de Sanidad, Universidades, Colegios de Profesionistas, Centros de Investigación, así como otras autoridades federales, estatales y municipales sin perjuicio de sus atribuciones legales. </a:t>
            </a: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600200"/>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4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AUXILIARES EN LA APLICACIÓN DE LA LEY. </a:t>
            </a:r>
            <a:r>
              <a:rPr lang="es-MX" sz="1400" dirty="0" smtClean="0">
                <a:latin typeface="Lucida Bright" panose="02040602050505020304" pitchFamily="18" charset="0"/>
              </a:rPr>
              <a:t>La Secretaría </a:t>
            </a:r>
            <a:r>
              <a:rPr lang="es-MX" sz="1400" dirty="0" smtClean="0">
                <a:latin typeface="Lucida Bright" panose="02040602050505020304" pitchFamily="18" charset="0"/>
              </a:rPr>
              <a:t>delimita </a:t>
            </a:r>
            <a:r>
              <a:rPr lang="es-MX" sz="1400" dirty="0" smtClean="0">
                <a:latin typeface="Lucida Bright" panose="02040602050505020304" pitchFamily="18" charset="0"/>
              </a:rPr>
              <a:t>las atribuciones que </a:t>
            </a:r>
            <a:r>
              <a:rPr lang="es-MX" sz="1400" dirty="0" smtClean="0">
                <a:latin typeface="Lucida Bright" panose="02040602050505020304" pitchFamily="18" charset="0"/>
              </a:rPr>
              <a:t>permite </a:t>
            </a:r>
            <a:r>
              <a:rPr lang="es-MX" sz="1400" dirty="0" smtClean="0">
                <a:latin typeface="Lucida Bright" panose="02040602050505020304" pitchFamily="18" charset="0"/>
              </a:rPr>
              <a:t>realizar a los auxiliares, las cuales </a:t>
            </a:r>
            <a:r>
              <a:rPr lang="es-MX" sz="1400" dirty="0" smtClean="0">
                <a:latin typeface="Lucida Bright" panose="02040602050505020304" pitchFamily="18" charset="0"/>
              </a:rPr>
              <a:t>son</a:t>
            </a:r>
            <a:r>
              <a:rPr lang="es-MX" sz="1400" dirty="0" smtClean="0">
                <a:latin typeface="Lucida Bright" panose="02040602050505020304" pitchFamily="18" charset="0"/>
              </a:rPr>
              <a:t> </a:t>
            </a:r>
            <a:r>
              <a:rPr lang="es-MX" sz="1400" dirty="0" smtClean="0">
                <a:latin typeface="Lucida Bright" panose="02040602050505020304" pitchFamily="18" charset="0"/>
              </a:rPr>
              <a:t>específicas de acuerdo a la función de que se trate de forma individual. Con esto, los auxiliares </a:t>
            </a:r>
            <a:r>
              <a:rPr lang="es-MX" sz="1400" dirty="0" smtClean="0">
                <a:latin typeface="Lucida Bright" panose="02040602050505020304" pitchFamily="18" charset="0"/>
              </a:rPr>
              <a:t>realizan </a:t>
            </a:r>
            <a:r>
              <a:rPr lang="es-MX" sz="1400" dirty="0" smtClean="0">
                <a:latin typeface="Lucida Bright" panose="02040602050505020304" pitchFamily="18" charset="0"/>
              </a:rPr>
              <a:t>actos con validez legal, pudiéndoseles designar </a:t>
            </a:r>
            <a:r>
              <a:rPr lang="es-MX" sz="1400" dirty="0" smtClean="0">
                <a:latin typeface="Lucida Bright" panose="02040602050505020304" pitchFamily="18" charset="0"/>
              </a:rPr>
              <a:t>mediante autorización, </a:t>
            </a:r>
            <a:r>
              <a:rPr lang="es-MX" sz="1400" dirty="0" smtClean="0">
                <a:latin typeface="Lucida Bright" panose="02040602050505020304" pitchFamily="18" charset="0"/>
              </a:rPr>
              <a:t>sin que ello signifique relación laboral alguna.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r>
              <a:rPr lang="es-MX" sz="1800" b="1" dirty="0" smtClean="0">
                <a:latin typeface="Lucida Bright" panose="02040602050505020304" pitchFamily="18" charset="0"/>
              </a:rPr>
              <a:t>SECRETARÍA DE DESARROLLO RURAL. </a:t>
            </a:r>
            <a:r>
              <a:rPr lang="es-MX" sz="1400" dirty="0" smtClean="0">
                <a:latin typeface="Lucida Bright" panose="02040602050505020304" pitchFamily="18" charset="0"/>
              </a:rPr>
              <a:t>Le otorga atribuciones para la supervisión de la movilización de ganado, el registro de fierro de herrar, la internación de ganado de otros Estados, la entrega de apoyos a la ganadería, la vigilancia zoosanitaria, la imposición de sanciones administrativas, la presentación de denuncias penales, la restricción de movilizaciones de ganado, la regulación de horarios y vías para la movilización y la mediación a petición de los ganaderos para resolver controversias respecto de cercos, vías, propiedad y daños ocasionados por el ganado.</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Algunas de esas atribuciones ya se </a:t>
            </a:r>
            <a:r>
              <a:rPr lang="es-MX" sz="1400" dirty="0" smtClean="0">
                <a:latin typeface="Lucida Bright" panose="02040602050505020304" pitchFamily="18" charset="0"/>
              </a:rPr>
              <a:t>realizaban en </a:t>
            </a:r>
            <a:r>
              <a:rPr lang="es-MX" sz="1400" dirty="0" smtClean="0">
                <a:latin typeface="Lucida Bright" panose="02040602050505020304" pitchFamily="18" charset="0"/>
              </a:rPr>
              <a:t>los hechos, sin embargo no </a:t>
            </a:r>
            <a:r>
              <a:rPr lang="es-MX" sz="1400" dirty="0" smtClean="0">
                <a:latin typeface="Lucida Bright" panose="02040602050505020304" pitchFamily="18" charset="0"/>
              </a:rPr>
              <a:t>tenían</a:t>
            </a:r>
            <a:r>
              <a:rPr lang="es-MX" sz="1400" dirty="0" smtClean="0">
                <a:latin typeface="Lucida Bright" panose="02040602050505020304" pitchFamily="18" charset="0"/>
              </a:rPr>
              <a:t> </a:t>
            </a:r>
            <a:r>
              <a:rPr lang="es-MX" sz="1400" dirty="0" smtClean="0">
                <a:latin typeface="Lucida Bright" panose="02040602050505020304" pitchFamily="18" charset="0"/>
              </a:rPr>
              <a:t>fundamento legal alguno, por tanto no </a:t>
            </a:r>
            <a:r>
              <a:rPr lang="es-MX" sz="1400" dirty="0" smtClean="0">
                <a:latin typeface="Lucida Bright" panose="02040602050505020304" pitchFamily="18" charset="0"/>
              </a:rPr>
              <a:t>eran</a:t>
            </a:r>
            <a:r>
              <a:rPr lang="es-MX" sz="1400" dirty="0" smtClean="0">
                <a:latin typeface="Lucida Bright" panose="02040602050505020304" pitchFamily="18" charset="0"/>
              </a:rPr>
              <a:t> </a:t>
            </a:r>
            <a:r>
              <a:rPr lang="es-MX" sz="1400" dirty="0" smtClean="0">
                <a:latin typeface="Lucida Bright" panose="02040602050505020304" pitchFamily="18" charset="0"/>
              </a:rPr>
              <a:t>jurídicamente obligatorias ni sancionables y quienes las </a:t>
            </a:r>
            <a:r>
              <a:rPr lang="es-MX" sz="1400" dirty="0" smtClean="0">
                <a:latin typeface="Lucida Bright" panose="02040602050505020304" pitchFamily="18" charset="0"/>
              </a:rPr>
              <a:t>realizaban podían </a:t>
            </a:r>
            <a:r>
              <a:rPr lang="es-MX" sz="1400" dirty="0" smtClean="0">
                <a:latin typeface="Lucida Bright" panose="02040602050505020304" pitchFamily="18" charset="0"/>
              </a:rPr>
              <a:t>incurrir responsabilidades legales.  </a:t>
            </a:r>
          </a:p>
          <a:p>
            <a:pPr marL="0" indent="0" algn="just">
              <a:buNone/>
            </a:pP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500174"/>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4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PROPIEDAD DEL GANADO. </a:t>
            </a:r>
            <a:r>
              <a:rPr lang="es-MX" sz="1400" dirty="0" smtClean="0">
                <a:latin typeface="Lucida Bright" panose="02040602050505020304" pitchFamily="18" charset="0"/>
              </a:rPr>
              <a:t>Se establece la propiedad originaria y la derivada del ganado y se determinan las formas obligatorias para la acreditación de las mismas dependiendo la especie de que se trate. Por ejemplo, para el ganado bovino de carne se establece el fierro de herrar, el arete SINIDA, la señal de sangre y la actualización permanente en el padrón ganadero nacional. La ausencia de alguno de ellos se sancionará administrativamente, pero la ausencia de todos pudiera ser constitutiva de delito. </a:t>
            </a:r>
          </a:p>
          <a:p>
            <a:pPr marL="0" indent="0" algn="just">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REGISTRO DE FIERROS DE HERRAR. </a:t>
            </a:r>
            <a:r>
              <a:rPr lang="es-MX" sz="1400" dirty="0" smtClean="0">
                <a:latin typeface="Lucida Bright" panose="02040602050505020304" pitchFamily="18" charset="0"/>
              </a:rPr>
              <a:t>Establece que la Secretaría determinará y publicará en el Periódico Oficial los requisitos para el registro del fierro de herrar. El registro será público, salvo los datos personales de los ganaderos, sobre todo aquellos relacionados con su patrimonio. Regula de forma específica los casos de traspaso, bajas, falta de revalidación o fallecimiento del titular del registro del fierro, a fin de evitar controversias legales ocasionadas por las lagunas de la legislación vigente. Establece un procedimiento claro para el ganado mostrenco. </a:t>
            </a:r>
          </a:p>
          <a:p>
            <a:pPr marL="0" indent="0" algn="just">
              <a:spcBef>
                <a:spcPts val="336"/>
              </a:spcBef>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APROVECHAMIENTO DE PASTIZALES. </a:t>
            </a:r>
            <a:r>
              <a:rPr lang="es-MX" sz="1400" dirty="0" smtClean="0">
                <a:latin typeface="Lucida Bright" panose="02040602050505020304" pitchFamily="18" charset="0"/>
              </a:rPr>
              <a:t>Establece la obligación de los ganaderos de aprovechar de forma sustentable sus pastizales de acuerdo a los coeficientes de agostaderos y permite la actualización de estos mediante colaboración con universidades, centros de investigación, etc.</a:t>
            </a:r>
            <a:endParaRPr lang="es-MX" sz="1800" b="1"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r>
              <a:rPr lang="es-MX" sz="1800" b="1" dirty="0" smtClean="0">
                <a:latin typeface="Lucida Bright" panose="02040602050505020304" pitchFamily="18" charset="0"/>
              </a:rPr>
              <a:t>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500174"/>
            <a:ext cx="8229600" cy="4525963"/>
          </a:xfrm>
        </p:spPr>
        <p:txBody>
          <a:bodyPr/>
          <a:lstStyle/>
          <a:p>
            <a:pPr marL="0" indent="0" algn="ctr">
              <a:buNone/>
            </a:pPr>
            <a:r>
              <a:rPr lang="es-MX" sz="2800" b="1" dirty="0" smtClean="0">
                <a:latin typeface="Lucida Bright" panose="02040602050505020304" pitchFamily="18" charset="0"/>
              </a:rPr>
              <a:t>LEY DE GANADERÍA DE COAHUILA</a:t>
            </a:r>
          </a:p>
          <a:p>
            <a:pPr marL="0" indent="0" algn="just">
              <a:buNone/>
            </a:pPr>
            <a:endParaRPr lang="es-MX" sz="1400" b="1" dirty="0">
              <a:latin typeface="Lucida Bright" panose="02040602050505020304" pitchFamily="18" charset="0"/>
            </a:endParaRPr>
          </a:p>
          <a:p>
            <a:pPr marL="0" indent="0" algn="just">
              <a:buNone/>
            </a:pPr>
            <a:r>
              <a:rPr lang="es-MX" sz="1800" b="1" dirty="0" smtClean="0">
                <a:latin typeface="Lucida Bright" panose="02040602050505020304" pitchFamily="18" charset="0"/>
              </a:rPr>
              <a:t>INSPECCIÓN DEL GANADO. </a:t>
            </a:r>
            <a:r>
              <a:rPr lang="es-MX" sz="1400" dirty="0" smtClean="0">
                <a:latin typeface="Lucida Bright" panose="02040602050505020304" pitchFamily="18" charset="0"/>
              </a:rPr>
              <a:t>Señala requisitos de instrucción y capacitación para la designación de inspectores de ganadería; divide el Estado en 6 regiones ganaderas de inspección, posibilita la designación y certificación de inspectores auxiliares de municipios u organizaciones ganaderas, contempla el levantamiento de actas circunstanciadas y el establecimiento de medidas temporales como la retención del ganado hasta por 12 horas. </a:t>
            </a:r>
            <a:r>
              <a:rPr lang="es-MX" sz="1400" b="1" dirty="0" smtClean="0">
                <a:latin typeface="Lucida Bright" panose="02040602050505020304" pitchFamily="18" charset="0"/>
              </a:rPr>
              <a:t> </a:t>
            </a:r>
            <a:endParaRPr lang="es-MX" sz="1400" dirty="0" smtClean="0">
              <a:latin typeface="Lucida Bright" panose="02040602050505020304" pitchFamily="18" charset="0"/>
            </a:endParaRPr>
          </a:p>
          <a:p>
            <a:pPr marL="0" indent="0" algn="just">
              <a:buNone/>
            </a:pP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MOVILIZACIÓN DEL GANADO. </a:t>
            </a:r>
            <a:r>
              <a:rPr lang="es-MX" sz="1400" dirty="0" smtClean="0">
                <a:latin typeface="Lucida Bright" panose="02040602050505020304" pitchFamily="18" charset="0"/>
              </a:rPr>
              <a:t>Establece de forma obligatoria la utilización de una guía de tránsito electrónica (REEMO) para la movilización de ganado bovino y una guía de tránsito ordinaria para el resto del ganado, previendo una vigencia de 5 días para dicho documento. El </a:t>
            </a:r>
            <a:r>
              <a:rPr lang="es-MX" sz="1400" dirty="0" smtClean="0">
                <a:latin typeface="Lucida Bright" panose="02040602050505020304" pitchFamily="18" charset="0"/>
              </a:rPr>
              <a:t>REEMO </a:t>
            </a:r>
            <a:r>
              <a:rPr lang="es-MX" sz="1400" dirty="0" smtClean="0">
                <a:latin typeface="Lucida Bright" panose="02040602050505020304" pitchFamily="18" charset="0"/>
              </a:rPr>
              <a:t>no </a:t>
            </a:r>
            <a:r>
              <a:rPr lang="es-MX" sz="1400" dirty="0" smtClean="0">
                <a:latin typeface="Lucida Bright" panose="02040602050505020304" pitchFamily="18" charset="0"/>
              </a:rPr>
              <a:t>tenía </a:t>
            </a:r>
            <a:r>
              <a:rPr lang="es-MX" sz="1400" dirty="0" smtClean="0">
                <a:latin typeface="Lucida Bright" panose="02040602050505020304" pitchFamily="18" charset="0"/>
              </a:rPr>
              <a:t>fundamento legal alguno para su utilización, por lo tanto no </a:t>
            </a:r>
            <a:r>
              <a:rPr lang="es-MX" sz="1400" dirty="0" smtClean="0">
                <a:latin typeface="Lucida Bright" panose="02040602050505020304" pitchFamily="18" charset="0"/>
              </a:rPr>
              <a:t>era </a:t>
            </a:r>
            <a:r>
              <a:rPr lang="es-MX" sz="1400" dirty="0" smtClean="0">
                <a:latin typeface="Lucida Bright" panose="02040602050505020304" pitchFamily="18" charset="0"/>
              </a:rPr>
              <a:t>obligatorio ni sancionable su ausencia. Determina la obligatoriedad de los ganaderos de detenerse en los PVI’S y señala sanciones en caso contrario.  </a:t>
            </a:r>
          </a:p>
          <a:p>
            <a:pPr marL="0" indent="0" algn="just">
              <a:spcBef>
                <a:spcPts val="336"/>
              </a:spcBef>
              <a:buNone/>
            </a:pPr>
            <a:r>
              <a:rPr lang="es-MX" sz="1800" b="1" dirty="0" smtClean="0">
                <a:latin typeface="Lucida Bright" panose="02040602050505020304" pitchFamily="18" charset="0"/>
              </a:rPr>
              <a:t> </a:t>
            </a:r>
            <a:endParaRPr lang="es-MX" sz="1400" dirty="0" smtClean="0">
              <a:latin typeface="Lucida Bright" panose="02040602050505020304" pitchFamily="18" charset="0"/>
            </a:endParaRPr>
          </a:p>
          <a:p>
            <a:pPr marL="0" indent="0" algn="just">
              <a:spcBef>
                <a:spcPts val="336"/>
              </a:spcBef>
              <a:buNone/>
            </a:pPr>
            <a:r>
              <a:rPr lang="es-MX" sz="1800" b="1" dirty="0" smtClean="0">
                <a:latin typeface="Lucida Bright" panose="02040602050505020304" pitchFamily="18" charset="0"/>
              </a:rPr>
              <a:t>PRESTADORES DE SERVICIOS DE GANADERIA. </a:t>
            </a:r>
            <a:r>
              <a:rPr lang="es-MX" sz="1400" dirty="0" smtClean="0">
                <a:latin typeface="Lucida Bright" panose="02040602050505020304" pitchFamily="18" charset="0"/>
              </a:rPr>
              <a:t>Reconoce como prestadores de servicios de ganadería a los rastros, engordas, centros de acopio, estaciones cuarentenarias, comercializadoras, etc. y les establece obligaciones y requisitos para el ingreso, salida o sacrificio respecto del ganado que manejen o alberguen, las cuales serán verificadas por la Secretaría.  </a:t>
            </a:r>
          </a:p>
          <a:p>
            <a:pPr marL="0" indent="0" algn="just">
              <a:spcBef>
                <a:spcPts val="336"/>
              </a:spcBef>
              <a:buNone/>
            </a:pPr>
            <a:r>
              <a:rPr lang="es-MX" sz="1400" dirty="0" smtClean="0">
                <a:latin typeface="Lucida Bright" panose="02040602050505020304" pitchFamily="18" charset="0"/>
              </a:rPr>
              <a:t> </a:t>
            </a:r>
            <a:endParaRPr lang="es-MX" sz="1800" b="1" dirty="0" smtClean="0">
              <a:latin typeface="Lucida Bright" panose="02040602050505020304" pitchFamily="18" charset="0"/>
            </a:endParaRPr>
          </a:p>
          <a:p>
            <a:pPr marL="0" indent="0" algn="just">
              <a:spcBef>
                <a:spcPts val="336"/>
              </a:spcBef>
              <a:buNone/>
            </a:pPr>
            <a:r>
              <a:rPr lang="es-MX" sz="1400" dirty="0" smtClean="0">
                <a:latin typeface="Lucida Bright" panose="02040602050505020304" pitchFamily="18" charset="0"/>
              </a:rPr>
              <a:t> </a:t>
            </a:r>
            <a:r>
              <a:rPr lang="es-MX" sz="1800" b="1" dirty="0" smtClean="0">
                <a:latin typeface="Lucida Bright" panose="02040602050505020304" pitchFamily="18" charset="0"/>
              </a:rPr>
              <a:t> </a:t>
            </a:r>
          </a:p>
          <a:p>
            <a:pPr marL="0" indent="0" algn="just">
              <a:buNone/>
            </a:pPr>
            <a:endParaRPr lang="es-MX" sz="1400" dirty="0" smtClean="0">
              <a:latin typeface="Lucida Bright" panose="02040602050505020304" pitchFamily="18" charset="0"/>
            </a:endParaRPr>
          </a:p>
          <a:p>
            <a:pPr marL="0" indent="0" algn="just">
              <a:buNone/>
            </a:pPr>
            <a:r>
              <a:rPr lang="es-MX" sz="1400" dirty="0" smtClean="0">
                <a:latin typeface="Lucida Bright" panose="02040602050505020304" pitchFamily="18" charset="0"/>
              </a:rPr>
              <a:t> </a:t>
            </a:r>
            <a:endParaRPr lang="es-MX" sz="1400" b="1" dirty="0" smtClean="0">
              <a:latin typeface="Lucida Bright" panose="02040602050505020304" pitchFamily="18" charset="0"/>
            </a:endParaRPr>
          </a:p>
          <a:p>
            <a:pPr marL="0" indent="0" algn="just">
              <a:buNone/>
            </a:pPr>
            <a:endParaRPr lang="es-MX" sz="1800" b="1" dirty="0" smtClean="0">
              <a:latin typeface="Lucida Bright" panose="02040602050505020304" pitchFamily="18" charset="0"/>
            </a:endParaRPr>
          </a:p>
        </p:txBody>
      </p:sp>
    </p:spTree>
    <p:extLst>
      <p:ext uri="{BB962C8B-B14F-4D97-AF65-F5344CB8AC3E}">
        <p14:creationId xmlns:p14="http://schemas.microsoft.com/office/powerpoint/2010/main" val="432989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TotalTime>
  <Words>1735</Words>
  <Application>Microsoft Office PowerPoint</Application>
  <PresentationFormat>Presentación en pantalla (4:3)</PresentationFormat>
  <Paragraphs>128</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Lucida Bright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lic.isaias</cp:lastModifiedBy>
  <cp:revision>256</cp:revision>
  <dcterms:created xsi:type="dcterms:W3CDTF">2018-02-10T17:39:21Z</dcterms:created>
  <dcterms:modified xsi:type="dcterms:W3CDTF">2022-10-06T14:55:55Z</dcterms:modified>
</cp:coreProperties>
</file>