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4"/>
    <p:sldMasterId id="2147483665" r:id="rId5"/>
    <p:sldMasterId id="2147483667" r:id="rId6"/>
    <p:sldMasterId id="2147483669" r:id="rId7"/>
  </p:sldMasterIdLst>
  <p:notesMasterIdLst>
    <p:notesMasterId r:id="rId77"/>
  </p:notesMasterIdLst>
  <p:handoutMasterIdLst>
    <p:handoutMasterId r:id="rId78"/>
  </p:handoutMasterIdLst>
  <p:sldIdLst>
    <p:sldId id="418" r:id="rId8"/>
    <p:sldId id="502" r:id="rId9"/>
    <p:sldId id="503" r:id="rId10"/>
    <p:sldId id="521" r:id="rId11"/>
    <p:sldId id="522" r:id="rId12"/>
    <p:sldId id="520" r:id="rId13"/>
    <p:sldId id="259" r:id="rId14"/>
    <p:sldId id="260" r:id="rId15"/>
    <p:sldId id="499" r:id="rId16"/>
    <p:sldId id="263" r:id="rId17"/>
    <p:sldId id="500" r:id="rId18"/>
    <p:sldId id="265" r:id="rId19"/>
    <p:sldId id="266" r:id="rId20"/>
    <p:sldId id="267" r:id="rId21"/>
    <p:sldId id="268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277" r:id="rId31"/>
    <p:sldId id="513" r:id="rId32"/>
    <p:sldId id="279" r:id="rId33"/>
    <p:sldId id="280" r:id="rId34"/>
    <p:sldId id="518" r:id="rId35"/>
    <p:sldId id="519" r:id="rId36"/>
    <p:sldId id="504" r:id="rId37"/>
    <p:sldId id="449" r:id="rId38"/>
    <p:sldId id="498" r:id="rId39"/>
    <p:sldId id="264" r:id="rId40"/>
    <p:sldId id="450" r:id="rId41"/>
    <p:sldId id="262" r:id="rId42"/>
    <p:sldId id="269" r:id="rId43"/>
    <p:sldId id="270" r:id="rId44"/>
    <p:sldId id="271" r:id="rId45"/>
    <p:sldId id="272" r:id="rId46"/>
    <p:sldId id="273" r:id="rId47"/>
    <p:sldId id="275" r:id="rId48"/>
    <p:sldId id="278" r:id="rId49"/>
    <p:sldId id="451" r:id="rId50"/>
    <p:sldId id="452" r:id="rId51"/>
    <p:sldId id="453" r:id="rId52"/>
    <p:sldId id="455" r:id="rId53"/>
    <p:sldId id="456" r:id="rId54"/>
    <p:sldId id="457" r:id="rId55"/>
    <p:sldId id="282" r:id="rId56"/>
    <p:sldId id="285" r:id="rId57"/>
    <p:sldId id="287" r:id="rId58"/>
    <p:sldId id="288" r:id="rId59"/>
    <p:sldId id="293" r:id="rId60"/>
    <p:sldId id="295" r:id="rId61"/>
    <p:sldId id="299" r:id="rId62"/>
    <p:sldId id="300" r:id="rId63"/>
    <p:sldId id="301" r:id="rId64"/>
    <p:sldId id="302" r:id="rId65"/>
    <p:sldId id="303" r:id="rId66"/>
    <p:sldId id="304" r:id="rId67"/>
    <p:sldId id="307" r:id="rId68"/>
    <p:sldId id="308" r:id="rId69"/>
    <p:sldId id="309" r:id="rId70"/>
    <p:sldId id="310" r:id="rId71"/>
    <p:sldId id="312" r:id="rId72"/>
    <p:sldId id="314" r:id="rId73"/>
    <p:sldId id="315" r:id="rId74"/>
    <p:sldId id="458" r:id="rId75"/>
    <p:sldId id="497" r:id="rId76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rloski, Kathleen A (APHIS)" initials="KAO" lastIdx="2" clrIdx="0"/>
  <p:cmAuthor id="1" name="Perera, Alejandro - APHIS" initials="PAA" lastIdx="2" clrIdx="1">
    <p:extLst>
      <p:ext uri="{19B8F6BF-5375-455C-9EA6-DF929625EA0E}">
        <p15:presenceInfo xmlns:p15="http://schemas.microsoft.com/office/powerpoint/2012/main" userId="S::alejandro.perera@usda.gov::ba05e95a-b8e3-4d56-b887-fdd433618b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FF00"/>
    <a:srgbClr val="D4F0FF"/>
    <a:srgbClr val="D21422"/>
    <a:srgbClr val="FF00FF"/>
    <a:srgbClr val="3CC473"/>
    <a:srgbClr val="FF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84024" autoAdjust="0"/>
  </p:normalViewPr>
  <p:slideViewPr>
    <p:cSldViewPr>
      <p:cViewPr varScale="1">
        <p:scale>
          <a:sx n="82" d="100"/>
          <a:sy n="82" d="100"/>
        </p:scale>
        <p:origin x="144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32" y="996"/>
      </p:cViewPr>
      <p:guideLst>
        <p:guide orient="horz" pos="289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7T15:52:40.581" idx="1">
    <p:pos x="5266" y="450"/>
    <p:text/>
    <p:extLst>
      <p:ext uri="{C676402C-5697-4E1C-873F-D02D1690AC5C}">
        <p15:threadingInfo xmlns:p15="http://schemas.microsoft.com/office/powerpoint/2012/main" timeZoneBias="300"/>
      </p:ext>
    </p:extLst>
  </p:cm>
  <p:cm authorId="1" dt="2022-09-19T21:44:19.747" idx="2">
    <p:pos x="4368" y="1433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t" anchorCtr="0" compatLnSpc="1">
            <a:prstTxWarp prst="textNoShape">
              <a:avLst/>
            </a:prstTxWarp>
          </a:bodyPr>
          <a:lstStyle>
            <a:lvl1pPr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1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t" anchorCtr="0" compatLnSpc="1">
            <a:prstTxWarp prst="textNoShape">
              <a:avLst/>
            </a:prstTxWarp>
          </a:bodyPr>
          <a:lstStyle>
            <a:lvl1pPr algn="r"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37700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b" anchorCtr="0" compatLnSpc="1">
            <a:prstTxWarp prst="textNoShape">
              <a:avLst/>
            </a:prstTxWarp>
          </a:bodyPr>
          <a:lstStyle>
            <a:lvl1pPr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737700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b" anchorCtr="0" compatLnSpc="1">
            <a:prstTxWarp prst="textNoShape">
              <a:avLst/>
            </a:prstTxWarp>
          </a:bodyPr>
          <a:lstStyle>
            <a:lvl1pPr algn="r"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89EB9DD-0BE0-4AC4-B3CE-EC28B5FD7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11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t" anchorCtr="0" compatLnSpc="1">
            <a:prstTxWarp prst="textNoShape">
              <a:avLst/>
            </a:prstTxWarp>
          </a:bodyPr>
          <a:lstStyle>
            <a:lvl1pPr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1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t" anchorCtr="0" compatLnSpc="1">
            <a:prstTxWarp prst="textNoShape">
              <a:avLst/>
            </a:prstTxWarp>
          </a:bodyPr>
          <a:lstStyle>
            <a:lvl1pPr algn="r"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8975"/>
            <a:ext cx="4597400" cy="3449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2" y="4370421"/>
            <a:ext cx="5485158" cy="413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37700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b" anchorCtr="0" compatLnSpc="1">
            <a:prstTxWarp prst="textNoShape">
              <a:avLst/>
            </a:prstTxWarp>
          </a:bodyPr>
          <a:lstStyle>
            <a:lvl1pPr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737700"/>
            <a:ext cx="2972421" cy="4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5" tIns="45873" rIns="91745" bIns="45873" numCol="1" anchor="b" anchorCtr="0" compatLnSpc="1">
            <a:prstTxWarp prst="textNoShape">
              <a:avLst/>
            </a:prstTxWarp>
          </a:bodyPr>
          <a:lstStyle>
            <a:lvl1pPr algn="r" defTabSz="917542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66B3828F-D9A1-47AC-B608-A4CD5A10E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91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7086600" cy="533400"/>
          </a:xfrm>
          <a:prstGeom prst="rect">
            <a:avLst/>
          </a:prstGeom>
          <a:solidFill>
            <a:srgbClr val="092C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7086600" y="0"/>
            <a:ext cx="1066800" cy="533400"/>
          </a:xfrm>
          <a:prstGeom prst="rect">
            <a:avLst/>
          </a:prstGeom>
          <a:gradFill rotWithShape="0">
            <a:gsLst>
              <a:gs pos="0">
                <a:srgbClr val="092C77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7" y="79377"/>
            <a:ext cx="6318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804610"/>
              </p:ext>
            </p:extLst>
          </p:nvPr>
        </p:nvGraphicFramePr>
        <p:xfrm>
          <a:off x="228600" y="5951506"/>
          <a:ext cx="1054216" cy="75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Image" r:id="rId4" imgW="10742857" imgH="7657143" progId="">
                  <p:embed/>
                </p:oleObj>
              </mc:Choice>
              <mc:Fallback>
                <p:oleObj name="Image" r:id="rId4" imgW="10742857" imgH="7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51506"/>
                        <a:ext cx="1054216" cy="750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978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27B543C5-2DC6-4DF7-A01D-C6EEB4F2096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 descr="aphis_sm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019341" y="6140570"/>
            <a:ext cx="541172" cy="6126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521A84-7516-421B-8C02-A6FC1EDC594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CFB8-9B0B-4006-AF07-B3910D59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521A84-7516-421B-8C02-A6FC1EDC594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CFB8-9B0B-4006-AF07-B3910D59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4A10-9291-4A83-BFEB-6874BAE6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758DA7-3505-4FC9-BE51-F4F5AA5F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45F3-E40A-4E0C-9BE8-3A117C780EC0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60B90-B6CE-4239-A130-3001BFF1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83703-E7BB-49B5-B2F0-6AD2C7CC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407-D0D7-4BE3-BAEF-7080B7B40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6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vmlDrawing" Target="../drawings/vmlDrawing1.vml"/><Relationship Id="rId1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vmlDrawing" Target="../drawings/vmlDrawing2.vml"/><Relationship Id="rId1" Type="http://schemas.openxmlformats.org/officeDocument/2006/relationships/theme" Target="../theme/theme2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vmlDrawing" Target="../drawings/vmlDrawing3.vml"/><Relationship Id="rId1" Type="http://schemas.openxmlformats.org/officeDocument/2006/relationships/theme" Target="../theme/theme3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4.v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543C5-2DC6-4DF7-A01D-C6EEB4F20968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86600" cy="533400"/>
          </a:xfrm>
          <a:prstGeom prst="rect">
            <a:avLst/>
          </a:prstGeom>
          <a:solidFill>
            <a:srgbClr val="092C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086600" y="0"/>
            <a:ext cx="1066800" cy="533400"/>
          </a:xfrm>
          <a:prstGeom prst="rect">
            <a:avLst/>
          </a:prstGeom>
          <a:gradFill rotWithShape="0">
            <a:gsLst>
              <a:gs pos="0">
                <a:srgbClr val="092C77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7" y="79377"/>
            <a:ext cx="6318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23104"/>
              </p:ext>
            </p:extLst>
          </p:nvPr>
        </p:nvGraphicFramePr>
        <p:xfrm>
          <a:off x="228600" y="5791200"/>
          <a:ext cx="1279270" cy="91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Image" r:id="rId4" imgW="10742857" imgH="7657143" progId="">
                  <p:embed/>
                </p:oleObj>
              </mc:Choice>
              <mc:Fallback>
                <p:oleObj name="Image" r:id="rId4" imgW="10742857" imgH="7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1279270" cy="911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543C5-2DC6-4DF7-A01D-C6EEB4F20968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86600" cy="533400"/>
          </a:xfrm>
          <a:prstGeom prst="rect">
            <a:avLst/>
          </a:prstGeom>
          <a:solidFill>
            <a:srgbClr val="092C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086600" y="0"/>
            <a:ext cx="1066800" cy="533400"/>
          </a:xfrm>
          <a:prstGeom prst="rect">
            <a:avLst/>
          </a:prstGeom>
          <a:gradFill rotWithShape="0">
            <a:gsLst>
              <a:gs pos="0">
                <a:srgbClr val="092C77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7" y="79377"/>
            <a:ext cx="6318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23104"/>
              </p:ext>
            </p:extLst>
          </p:nvPr>
        </p:nvGraphicFramePr>
        <p:xfrm>
          <a:off x="228600" y="5791200"/>
          <a:ext cx="1279270" cy="91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Image" r:id="rId4" imgW="10742857" imgH="7657143" progId="">
                  <p:embed/>
                </p:oleObj>
              </mc:Choice>
              <mc:Fallback>
                <p:oleObj name="Image" r:id="rId4" imgW="10742857" imgH="7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1279270" cy="911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543C5-2DC6-4DF7-A01D-C6EEB4F20968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86600" cy="533400"/>
          </a:xfrm>
          <a:prstGeom prst="rect">
            <a:avLst/>
          </a:prstGeom>
          <a:solidFill>
            <a:srgbClr val="092C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086600" y="0"/>
            <a:ext cx="1066800" cy="533400"/>
          </a:xfrm>
          <a:prstGeom prst="rect">
            <a:avLst/>
          </a:prstGeom>
          <a:gradFill rotWithShape="0">
            <a:gsLst>
              <a:gs pos="0">
                <a:srgbClr val="092C77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7" y="79377"/>
            <a:ext cx="6318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23104"/>
              </p:ext>
            </p:extLst>
          </p:nvPr>
        </p:nvGraphicFramePr>
        <p:xfrm>
          <a:off x="228600" y="5791200"/>
          <a:ext cx="1279270" cy="91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Image" r:id="rId4" imgW="10742857" imgH="7657143" progId="">
                  <p:embed/>
                </p:oleObj>
              </mc:Choice>
              <mc:Fallback>
                <p:oleObj name="Image" r:id="rId4" imgW="10742857" imgH="7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1279270" cy="911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543C5-2DC6-4DF7-A01D-C6EEB4F20968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086600" cy="533400"/>
          </a:xfrm>
          <a:prstGeom prst="rect">
            <a:avLst/>
          </a:prstGeom>
          <a:solidFill>
            <a:srgbClr val="092C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086600" y="0"/>
            <a:ext cx="1066800" cy="533400"/>
          </a:xfrm>
          <a:prstGeom prst="rect">
            <a:avLst/>
          </a:prstGeom>
          <a:gradFill rotWithShape="0">
            <a:gsLst>
              <a:gs pos="0">
                <a:srgbClr val="092C77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9927" y="79377"/>
            <a:ext cx="6318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23104"/>
              </p:ext>
            </p:extLst>
          </p:nvPr>
        </p:nvGraphicFramePr>
        <p:xfrm>
          <a:off x="228600" y="5791200"/>
          <a:ext cx="1279270" cy="91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Image" r:id="rId8" imgW="10742857" imgH="7657143" progId="">
                  <p:embed/>
                </p:oleObj>
              </mc:Choice>
              <mc:Fallback>
                <p:oleObj name="Image" r:id="rId8" imgW="10742857" imgH="7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1279270" cy="911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74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lejandro.Perera@usd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281" y="914400"/>
            <a:ext cx="7772400" cy="1981200"/>
          </a:xfrm>
        </p:spPr>
        <p:txBody>
          <a:bodyPr>
            <a:normAutofit/>
          </a:bodyPr>
          <a:lstStyle/>
          <a:p>
            <a:r>
              <a:rPr lang="es-ES" sz="3600" b="1" dirty="0"/>
              <a:t>Vigilancia de Tuberculosis Bovina</a:t>
            </a:r>
            <a:br>
              <a:rPr lang="es-ES" sz="3600" b="1" dirty="0"/>
            </a:br>
            <a:br>
              <a:rPr lang="es-ES" sz="3600" b="1" dirty="0"/>
            </a:br>
            <a:r>
              <a:rPr lang="es-ES" sz="3600" b="1" dirty="0"/>
              <a:t>Estándares de APHIS VS  </a:t>
            </a:r>
            <a:endParaRPr lang="es-CL" sz="3600" b="1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BF7B6FA-CBCF-4E1B-BBFA-1794285F9A92}"/>
              </a:ext>
            </a:extLst>
          </p:cNvPr>
          <p:cNvSpPr txBox="1"/>
          <p:nvPr/>
        </p:nvSpPr>
        <p:spPr>
          <a:xfrm>
            <a:off x="2846178" y="5715000"/>
            <a:ext cx="3689131" cy="893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latin typeface="Verdana"/>
                <a:cs typeface="Verdana"/>
              </a:rPr>
              <a:t>Alejandro Perera Ortiz</a:t>
            </a:r>
          </a:p>
          <a:p>
            <a:pPr marL="12700" marR="5080" indent="-127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latin typeface="Verdana"/>
                <a:cs typeface="Verdana"/>
              </a:rPr>
              <a:t>USDA APHIS VS/IS Mexico</a:t>
            </a:r>
          </a:p>
          <a:p>
            <a:pPr marL="12700" marR="5080" indent="-1270">
              <a:lnSpc>
                <a:spcPct val="120000"/>
              </a:lnSpc>
              <a:spcBef>
                <a:spcPts val="100"/>
              </a:spcBef>
            </a:pPr>
            <a:r>
              <a:rPr lang="en-US" sz="1600" dirty="0">
                <a:latin typeface="Verdana"/>
                <a:cs typeface="Verdana"/>
                <a:hlinkClick r:id="rId2"/>
              </a:rPr>
              <a:t>alejandro.Perera@usda.gov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85F76-BD94-4FD9-821B-CB628123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61528"/>
            <a:ext cx="1918982" cy="2764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5FB77-1214-401D-BB30-B25FA4336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3061528"/>
            <a:ext cx="1566808" cy="2542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E421C-78B4-4ADB-B962-F6276923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482" y="3069304"/>
            <a:ext cx="2557998" cy="22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7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172200" y="3657600"/>
            <a:ext cx="2921794" cy="2221230"/>
            <a:chOff x="4640579" y="3784091"/>
            <a:chExt cx="3895725" cy="2961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6779" y="3860291"/>
              <a:ext cx="3742944" cy="28087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78679" y="3822191"/>
              <a:ext cx="3819525" cy="2885440"/>
            </a:xfrm>
            <a:custGeom>
              <a:avLst/>
              <a:gdLst/>
              <a:ahLst/>
              <a:cxnLst/>
              <a:rect l="l" t="t" r="r" b="b"/>
              <a:pathLst>
                <a:path w="3819525" h="2885440">
                  <a:moveTo>
                    <a:pt x="0" y="2884931"/>
                  </a:moveTo>
                  <a:lnTo>
                    <a:pt x="3819144" y="2884931"/>
                  </a:lnTo>
                  <a:lnTo>
                    <a:pt x="3819144" y="0"/>
                  </a:lnTo>
                  <a:lnTo>
                    <a:pt x="0" y="0"/>
                  </a:lnTo>
                  <a:lnTo>
                    <a:pt x="0" y="2884931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812" y="993751"/>
            <a:ext cx="4997388" cy="7670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09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8104" marR="121920">
              <a:spcBef>
                <a:spcPts val="221"/>
              </a:spcBef>
            </a:pPr>
            <a:r>
              <a:rPr sz="2400" b="1" spc="-4" dirty="0">
                <a:latin typeface="Arial"/>
                <a:cs typeface="Arial"/>
              </a:rPr>
              <a:t>PRUEBA</a:t>
            </a:r>
            <a:r>
              <a:rPr sz="2400" b="1" spc="-49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DE</a:t>
            </a:r>
            <a:r>
              <a:rPr sz="2400" b="1" spc="-11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TUBERCULINA </a:t>
            </a:r>
            <a:r>
              <a:rPr sz="2400" b="1" spc="-491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EN</a:t>
            </a:r>
            <a:r>
              <a:rPr sz="2400" b="1" spc="-8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EL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PLIEGUE</a:t>
            </a:r>
            <a:r>
              <a:rPr sz="2400" b="1" spc="-8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CAUDAL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0775" y="1220724"/>
            <a:ext cx="2803126" cy="21640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7442" y="4011912"/>
            <a:ext cx="5912358" cy="2060660"/>
          </a:xfrm>
          <a:prstGeom prst="rect">
            <a:avLst/>
          </a:prstGeom>
          <a:solidFill>
            <a:srgbClr val="FFFFFF"/>
          </a:solidFill>
          <a:ln w="9144">
            <a:solidFill>
              <a:srgbClr val="FF0000"/>
            </a:solidFill>
          </a:ln>
        </p:spPr>
        <p:txBody>
          <a:bodyPr vert="horz" wrap="square" lIns="0" tIns="29051" rIns="0" bIns="0" rtlCol="0">
            <a:spAutoFit/>
          </a:bodyPr>
          <a:lstStyle/>
          <a:p>
            <a:pPr marL="68580">
              <a:spcBef>
                <a:spcPts val="229"/>
              </a:spcBef>
            </a:pPr>
            <a:r>
              <a:rPr lang="es-MX" sz="2200" u="sng" spc="-4" dirty="0">
                <a:latin typeface="Arial"/>
                <a:cs typeface="Arial"/>
              </a:rPr>
              <a:t>Sensibilidad:</a:t>
            </a:r>
            <a:r>
              <a:rPr lang="es-MX" sz="2200" u="sng" spc="101" dirty="0">
                <a:latin typeface="Arial"/>
                <a:cs typeface="Arial"/>
              </a:rPr>
              <a:t> </a:t>
            </a:r>
            <a:r>
              <a:rPr lang="es-MX" sz="2200" spc="-4" dirty="0">
                <a:latin typeface="Arial"/>
                <a:cs typeface="Arial"/>
              </a:rPr>
              <a:t>85-90</a:t>
            </a:r>
            <a:r>
              <a:rPr lang="es-MX" sz="2200" spc="-8" dirty="0">
                <a:latin typeface="Arial"/>
                <a:cs typeface="Arial"/>
              </a:rPr>
              <a:t> </a:t>
            </a:r>
            <a:r>
              <a:rPr lang="es-MX" sz="2200" dirty="0">
                <a:latin typeface="Arial"/>
                <a:cs typeface="Arial"/>
              </a:rPr>
              <a:t>%: Detectar a los animales infectados  como positivos a las prueba.</a:t>
            </a:r>
          </a:p>
          <a:p>
            <a:pPr>
              <a:spcBef>
                <a:spcPts val="4"/>
              </a:spcBef>
            </a:pPr>
            <a:endParaRPr lang="es-MX" sz="2200" dirty="0">
              <a:latin typeface="Arial"/>
              <a:cs typeface="Arial"/>
            </a:endParaRPr>
          </a:p>
          <a:p>
            <a:pPr marL="68580"/>
            <a:r>
              <a:rPr lang="es-MX" sz="2200" u="sng" spc="-4" dirty="0">
                <a:latin typeface="Arial"/>
                <a:cs typeface="Arial"/>
              </a:rPr>
              <a:t>Especificidad:</a:t>
            </a:r>
            <a:r>
              <a:rPr lang="es-MX" sz="2200" u="sng" spc="19" dirty="0">
                <a:latin typeface="Arial"/>
                <a:cs typeface="Arial"/>
              </a:rPr>
              <a:t> </a:t>
            </a:r>
            <a:r>
              <a:rPr lang="es-MX" sz="2200" spc="-4" dirty="0">
                <a:latin typeface="Arial"/>
                <a:cs typeface="Arial"/>
              </a:rPr>
              <a:t>95-98</a:t>
            </a:r>
            <a:r>
              <a:rPr lang="es-MX" sz="2200" spc="-15" dirty="0">
                <a:latin typeface="Arial"/>
                <a:cs typeface="Arial"/>
              </a:rPr>
              <a:t> </a:t>
            </a:r>
            <a:r>
              <a:rPr lang="es-MX" sz="2200" dirty="0">
                <a:latin typeface="Arial"/>
                <a:cs typeface="Arial"/>
              </a:rPr>
              <a:t>%: Detectar a los animales NO infectados como negativos a la prueba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7442" y="2131504"/>
            <a:ext cx="5836158" cy="1034225"/>
          </a:xfrm>
          <a:prstGeom prst="rect">
            <a:avLst/>
          </a:prstGeom>
        </p:spPr>
        <p:txBody>
          <a:bodyPr vert="horz" wrap="square" lIns="0" tIns="36671" rIns="0" bIns="0" rtlCol="0">
            <a:spAutoFit/>
          </a:bodyPr>
          <a:lstStyle/>
          <a:p>
            <a:pPr marL="9525" marR="3810">
              <a:lnSpc>
                <a:spcPct val="90000"/>
              </a:lnSpc>
              <a:spcBef>
                <a:spcPts val="289"/>
              </a:spcBef>
            </a:pPr>
            <a:r>
              <a:rPr spc="-4" dirty="0">
                <a:latin typeface="Arial"/>
                <a:cs typeface="Arial"/>
              </a:rPr>
              <a:t>Prueba básica</a:t>
            </a:r>
            <a:r>
              <a:rPr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operativa </a:t>
            </a:r>
            <a:r>
              <a:rPr spc="-49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 </a:t>
            </a:r>
            <a:r>
              <a:rPr spc="-4" dirty="0">
                <a:latin typeface="Arial"/>
                <a:cs typeface="Arial"/>
              </a:rPr>
              <a:t>rutina, cuando </a:t>
            </a:r>
            <a:r>
              <a:rPr dirty="0">
                <a:latin typeface="Arial"/>
                <a:cs typeface="Arial"/>
              </a:rPr>
              <a:t>se </a:t>
            </a:r>
            <a:r>
              <a:rPr spc="4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desconoce</a:t>
            </a:r>
            <a:r>
              <a:rPr spc="11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la</a:t>
            </a:r>
            <a:r>
              <a:rPr spc="-11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situación </a:t>
            </a:r>
            <a:r>
              <a:rPr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zoosanitaria</a:t>
            </a:r>
            <a:r>
              <a:rPr spc="11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del</a:t>
            </a:r>
            <a:r>
              <a:rPr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hato</a:t>
            </a:r>
            <a:r>
              <a:rPr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en </a:t>
            </a:r>
            <a:r>
              <a:rPr spc="-491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materia de tuberculosis.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629" y="990600"/>
            <a:ext cx="3029338" cy="2285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628" y="3807797"/>
            <a:ext cx="3029337" cy="2285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83369" y="807921"/>
            <a:ext cx="1768316" cy="3953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718" rIns="0" bIns="0" rtlCol="0">
            <a:spAutoFit/>
          </a:bodyPr>
          <a:lstStyle/>
          <a:p>
            <a:pPr marL="69056">
              <a:spcBef>
                <a:spcPts val="203"/>
              </a:spcBef>
            </a:pPr>
            <a:r>
              <a:rPr b="1" spc="-4" dirty="0">
                <a:latin typeface="Arial"/>
                <a:cs typeface="Arial"/>
              </a:rPr>
              <a:t>Inoculación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8282" y="548757"/>
            <a:ext cx="2479358" cy="35057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14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8104">
              <a:spcBef>
                <a:spcPts val="214"/>
              </a:spcBef>
            </a:pPr>
            <a:r>
              <a:rPr sz="2100" b="1" spc="-8" dirty="0">
                <a:latin typeface="Arial"/>
                <a:cs typeface="Arial"/>
              </a:rPr>
              <a:t>PRUEBA</a:t>
            </a:r>
            <a:r>
              <a:rPr sz="2100" b="1" spc="-83" dirty="0">
                <a:latin typeface="Arial"/>
                <a:cs typeface="Arial"/>
              </a:rPr>
              <a:t> </a:t>
            </a:r>
            <a:r>
              <a:rPr sz="2100" b="1" spc="-8" dirty="0">
                <a:latin typeface="Arial"/>
                <a:cs typeface="Arial"/>
              </a:rPr>
              <a:t>CAUDAL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5400" y="1447800"/>
            <a:ext cx="3546681" cy="12599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rtlCol="0">
            <a:spAutoFit/>
          </a:bodyPr>
          <a:lstStyle/>
          <a:p>
            <a:pPr marL="68580" marR="87629">
              <a:spcBef>
                <a:spcPts val="225"/>
              </a:spcBef>
            </a:pPr>
            <a:r>
              <a:rPr sz="2000" spc="-4" dirty="0">
                <a:latin typeface="Arial"/>
                <a:cs typeface="Arial"/>
              </a:rPr>
              <a:t>Insertar </a:t>
            </a:r>
            <a:r>
              <a:rPr sz="2000" dirty="0">
                <a:latin typeface="Arial"/>
                <a:cs typeface="Arial"/>
              </a:rPr>
              <a:t>la </a:t>
            </a:r>
            <a:r>
              <a:rPr sz="2000" spc="-4" dirty="0">
                <a:latin typeface="Arial"/>
                <a:cs typeface="Arial"/>
              </a:rPr>
              <a:t>aguja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intradérmicamente </a:t>
            </a:r>
            <a:r>
              <a:rPr sz="2000" dirty="0">
                <a:latin typeface="Arial"/>
                <a:cs typeface="Arial"/>
              </a:rPr>
              <a:t>en </a:t>
            </a:r>
            <a:r>
              <a:rPr sz="2000" spc="-49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forma </a:t>
            </a:r>
            <a:r>
              <a:rPr sz="2000" i="1" spc="-4" dirty="0">
                <a:latin typeface="Arial"/>
                <a:cs typeface="Arial"/>
              </a:rPr>
              <a:t>paralela </a:t>
            </a:r>
            <a:r>
              <a:rPr sz="2000" dirty="0">
                <a:latin typeface="Arial"/>
                <a:cs typeface="Arial"/>
              </a:rPr>
              <a:t>al 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pliegue,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aplicando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0.1 </a:t>
            </a:r>
            <a:r>
              <a:rPr sz="2000" spc="-48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ml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del</a:t>
            </a:r>
            <a:r>
              <a:rPr sz="2000" spc="-2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biológico.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9034" y="3045132"/>
            <a:ext cx="3316986" cy="30049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64184" y="1161288"/>
            <a:ext cx="5973604" cy="4303395"/>
            <a:chOff x="428244" y="405384"/>
            <a:chExt cx="7964805" cy="5737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244" y="858011"/>
              <a:ext cx="7964424" cy="52852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7532" y="405384"/>
              <a:ext cx="3744595" cy="1201420"/>
            </a:xfrm>
            <a:custGeom>
              <a:avLst/>
              <a:gdLst/>
              <a:ahLst/>
              <a:cxnLst/>
              <a:rect l="l" t="t" r="r" b="b"/>
              <a:pathLst>
                <a:path w="3744595" h="1201420">
                  <a:moveTo>
                    <a:pt x="3744468" y="0"/>
                  </a:moveTo>
                  <a:lnTo>
                    <a:pt x="0" y="0"/>
                  </a:lnTo>
                  <a:lnTo>
                    <a:pt x="0" y="1200912"/>
                  </a:lnTo>
                  <a:lnTo>
                    <a:pt x="3744468" y="1200912"/>
                  </a:lnTo>
                  <a:lnTo>
                    <a:pt x="37444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22475" y="1181084"/>
            <a:ext cx="2647950" cy="840615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el sitio</a:t>
            </a:r>
            <a:r>
              <a:rPr sz="18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aplicación </a:t>
            </a:r>
            <a:r>
              <a:rPr sz="1800" spc="-4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aparecerá</a:t>
            </a:r>
            <a:r>
              <a:rPr sz="18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pequeño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" dirty="0">
                <a:latin typeface="Arial" panose="020B0604020202020204" pitchFamily="34" charset="0"/>
                <a:cs typeface="Arial" panose="020B0604020202020204" pitchFamily="34" charset="0"/>
              </a:rPr>
              <a:t>abultamiento.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6128" y="1955959"/>
            <a:ext cx="887730" cy="1473041"/>
          </a:xfrm>
          <a:custGeom>
            <a:avLst/>
            <a:gdLst/>
            <a:ahLst/>
            <a:cxnLst/>
            <a:rect l="l" t="t" r="r" b="b"/>
            <a:pathLst>
              <a:path w="1183639" h="1964054">
                <a:moveTo>
                  <a:pt x="1034473" y="1786795"/>
                </a:moveTo>
                <a:lnTo>
                  <a:pt x="968882" y="1825625"/>
                </a:lnTo>
                <a:lnTo>
                  <a:pt x="1183640" y="1964054"/>
                </a:lnTo>
                <a:lnTo>
                  <a:pt x="1173414" y="1819528"/>
                </a:lnTo>
                <a:lnTo>
                  <a:pt x="1053845" y="1819528"/>
                </a:lnTo>
                <a:lnTo>
                  <a:pt x="1034473" y="1786795"/>
                </a:lnTo>
                <a:close/>
              </a:path>
              <a:path w="1183639" h="1964054">
                <a:moveTo>
                  <a:pt x="1100072" y="1747961"/>
                </a:moveTo>
                <a:lnTo>
                  <a:pt x="1034473" y="1786795"/>
                </a:lnTo>
                <a:lnTo>
                  <a:pt x="1053845" y="1819528"/>
                </a:lnTo>
                <a:lnTo>
                  <a:pt x="1119505" y="1780793"/>
                </a:lnTo>
                <a:lnTo>
                  <a:pt x="1100072" y="1747961"/>
                </a:lnTo>
                <a:close/>
              </a:path>
              <a:path w="1183639" h="1964054">
                <a:moveTo>
                  <a:pt x="1165606" y="1709165"/>
                </a:moveTo>
                <a:lnTo>
                  <a:pt x="1100072" y="1747961"/>
                </a:lnTo>
                <a:lnTo>
                  <a:pt x="1119505" y="1780793"/>
                </a:lnTo>
                <a:lnTo>
                  <a:pt x="1053845" y="1819528"/>
                </a:lnTo>
                <a:lnTo>
                  <a:pt x="1173414" y="1819528"/>
                </a:lnTo>
                <a:lnTo>
                  <a:pt x="1165606" y="1709165"/>
                </a:lnTo>
                <a:close/>
              </a:path>
              <a:path w="1183639" h="1964054">
                <a:moveTo>
                  <a:pt x="65531" y="0"/>
                </a:moveTo>
                <a:lnTo>
                  <a:pt x="0" y="38862"/>
                </a:lnTo>
                <a:lnTo>
                  <a:pt x="1034473" y="1786795"/>
                </a:lnTo>
                <a:lnTo>
                  <a:pt x="1100072" y="1747961"/>
                </a:lnTo>
                <a:lnTo>
                  <a:pt x="655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4293" y="1161288"/>
            <a:ext cx="4509135" cy="3380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21433" y="4876038"/>
            <a:ext cx="4554855" cy="621983"/>
          </a:xfrm>
          <a:custGeom>
            <a:avLst/>
            <a:gdLst/>
            <a:ahLst/>
            <a:cxnLst/>
            <a:rect l="l" t="t" r="r" b="b"/>
            <a:pathLst>
              <a:path w="6073140" h="829310">
                <a:moveTo>
                  <a:pt x="6073139" y="0"/>
                </a:moveTo>
                <a:lnTo>
                  <a:pt x="0" y="0"/>
                </a:lnTo>
                <a:lnTo>
                  <a:pt x="0" y="829055"/>
                </a:lnTo>
                <a:lnTo>
                  <a:pt x="6073139" y="829055"/>
                </a:lnTo>
                <a:lnTo>
                  <a:pt x="6073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2615755" y="4895773"/>
            <a:ext cx="3966210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5" marR="3810" indent="-343376">
              <a:spcBef>
                <a:spcPts val="75"/>
              </a:spcBef>
            </a:pPr>
            <a:r>
              <a:rPr sz="1800" b="1" spc="-4" dirty="0">
                <a:latin typeface="Arial"/>
                <a:cs typeface="Arial"/>
              </a:rPr>
              <a:t>LECTURA</a:t>
            </a:r>
            <a:r>
              <a:rPr sz="1800" b="1" spc="-68" dirty="0">
                <a:latin typeface="Arial"/>
                <a:cs typeface="Arial"/>
              </a:rPr>
              <a:t> </a:t>
            </a:r>
            <a:r>
              <a:rPr sz="1800" b="1" spc="-4" dirty="0">
                <a:latin typeface="Arial"/>
                <a:cs typeface="Arial"/>
              </a:rPr>
              <a:t>DE</a:t>
            </a:r>
            <a:r>
              <a:rPr sz="1800" b="1" spc="-23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79" dirty="0">
                <a:latin typeface="Arial"/>
                <a:cs typeface="Arial"/>
              </a:rPr>
              <a:t> </a:t>
            </a:r>
            <a:r>
              <a:rPr sz="1800" b="1" spc="-4" dirty="0">
                <a:latin typeface="Arial"/>
                <a:cs typeface="Arial"/>
              </a:rPr>
              <a:t>PRUEBA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4" dirty="0">
                <a:latin typeface="Arial"/>
                <a:cs typeface="Arial"/>
              </a:rPr>
              <a:t>CAUDAL:</a:t>
            </a:r>
            <a:r>
              <a:rPr lang="en-US" sz="1800" b="1" spc="-4" dirty="0">
                <a:latin typeface="Arial"/>
                <a:cs typeface="Arial"/>
              </a:rPr>
              <a:t> 72 HRS (MAS/MENOS 6 HRS). SE REALIZA LA </a:t>
            </a:r>
            <a:r>
              <a:rPr sz="1800" b="1" spc="-491" dirty="0">
                <a:latin typeface="Arial"/>
                <a:cs typeface="Arial"/>
              </a:rPr>
              <a:t> </a:t>
            </a:r>
            <a:r>
              <a:rPr sz="1800" b="1" spc="-19" dirty="0">
                <a:latin typeface="Arial"/>
                <a:cs typeface="Arial"/>
              </a:rPr>
              <a:t>OBSERVACION </a:t>
            </a:r>
            <a:r>
              <a:rPr sz="1800" b="1" dirty="0">
                <a:latin typeface="Arial"/>
                <a:cs typeface="Arial"/>
              </a:rPr>
              <a:t>Y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34" dirty="0">
                <a:latin typeface="Arial"/>
                <a:cs typeface="Arial"/>
              </a:rPr>
              <a:t>PALPACION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031" y="838200"/>
            <a:ext cx="3940969" cy="26982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9036" y="3616451"/>
            <a:ext cx="3402711" cy="226999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321808" y="1500758"/>
            <a:ext cx="2467928" cy="4223385"/>
          </a:xfrm>
          <a:custGeom>
            <a:avLst/>
            <a:gdLst/>
            <a:ahLst/>
            <a:cxnLst/>
            <a:rect l="l" t="t" r="r" b="b"/>
            <a:pathLst>
              <a:path w="3290570" h="5631180">
                <a:moveTo>
                  <a:pt x="3290315" y="0"/>
                </a:moveTo>
                <a:lnTo>
                  <a:pt x="0" y="0"/>
                </a:lnTo>
                <a:lnTo>
                  <a:pt x="0" y="5631180"/>
                </a:lnTo>
                <a:lnTo>
                  <a:pt x="3290315" y="5631180"/>
                </a:lnTo>
                <a:lnTo>
                  <a:pt x="329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MX" sz="1800" dirty="0"/>
          </a:p>
        </p:txBody>
      </p:sp>
      <p:sp>
        <p:nvSpPr>
          <p:cNvPr id="6" name="object 6"/>
          <p:cNvSpPr txBox="1"/>
          <p:nvPr/>
        </p:nvSpPr>
        <p:spPr>
          <a:xfrm>
            <a:off x="5321808" y="1143000"/>
            <a:ext cx="3114580" cy="49340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s-MX" sz="2000" spc="-4" dirty="0">
                <a:latin typeface="Arial"/>
                <a:cs typeface="Arial"/>
              </a:rPr>
              <a:t>LECTURA</a:t>
            </a:r>
            <a:endParaRPr lang="es-MX" sz="200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lang="es-MX" sz="2000" dirty="0">
              <a:latin typeface="Arial"/>
              <a:cs typeface="Arial"/>
            </a:endParaRPr>
          </a:p>
          <a:p>
            <a:pPr marL="9525" marR="15240"/>
            <a:r>
              <a:rPr lang="es-MX" sz="2000" spc="-4" dirty="0">
                <a:latin typeface="Arial"/>
                <a:cs typeface="Arial"/>
              </a:rPr>
              <a:t>72</a:t>
            </a:r>
            <a:r>
              <a:rPr lang="es-MX" sz="2000" spc="-11" dirty="0">
                <a:latin typeface="Arial"/>
                <a:cs typeface="Arial"/>
              </a:rPr>
              <a:t> </a:t>
            </a:r>
            <a:r>
              <a:rPr lang="es-MX" sz="2000" dirty="0">
                <a:latin typeface="Arial"/>
                <a:cs typeface="Arial"/>
              </a:rPr>
              <a:t>(+-</a:t>
            </a:r>
            <a:r>
              <a:rPr lang="es-MX" sz="2000" spc="-23" dirty="0">
                <a:latin typeface="Arial"/>
                <a:cs typeface="Arial"/>
              </a:rPr>
              <a:t> </a:t>
            </a:r>
            <a:r>
              <a:rPr lang="es-MX" sz="2000" spc="-4" dirty="0">
                <a:latin typeface="Arial"/>
                <a:cs typeface="Arial"/>
              </a:rPr>
              <a:t>6</a:t>
            </a:r>
            <a:r>
              <a:rPr lang="es-MX" sz="2000" spc="-8" dirty="0">
                <a:latin typeface="Arial"/>
                <a:cs typeface="Arial"/>
              </a:rPr>
              <a:t> </a:t>
            </a:r>
            <a:r>
              <a:rPr lang="es-MX" sz="2000" dirty="0" err="1">
                <a:latin typeface="Arial"/>
                <a:cs typeface="Arial"/>
              </a:rPr>
              <a:t>hrs</a:t>
            </a:r>
            <a:r>
              <a:rPr lang="es-MX" sz="2000" dirty="0">
                <a:latin typeface="Arial"/>
                <a:cs typeface="Arial"/>
              </a:rPr>
              <a:t>.)</a:t>
            </a:r>
            <a:r>
              <a:rPr lang="es-MX" sz="2000" spc="-23" dirty="0">
                <a:latin typeface="Arial"/>
                <a:cs typeface="Arial"/>
              </a:rPr>
              <a:t> </a:t>
            </a:r>
            <a:r>
              <a:rPr lang="es-MX" sz="2000" spc="-4" dirty="0">
                <a:latin typeface="Arial"/>
                <a:cs typeface="Arial"/>
              </a:rPr>
              <a:t>después </a:t>
            </a:r>
            <a:r>
              <a:rPr lang="es-MX" sz="2000" spc="-488" dirty="0">
                <a:latin typeface="Arial"/>
                <a:cs typeface="Arial"/>
              </a:rPr>
              <a:t> </a:t>
            </a:r>
            <a:r>
              <a:rPr lang="es-MX" sz="2000" dirty="0">
                <a:latin typeface="Arial"/>
                <a:cs typeface="Arial"/>
              </a:rPr>
              <a:t>de</a:t>
            </a:r>
            <a:r>
              <a:rPr lang="es-MX" sz="2000" spc="-15" dirty="0">
                <a:latin typeface="Arial"/>
                <a:cs typeface="Arial"/>
              </a:rPr>
              <a:t> </a:t>
            </a:r>
            <a:r>
              <a:rPr lang="es-MX" sz="2000" dirty="0">
                <a:latin typeface="Arial"/>
                <a:cs typeface="Arial"/>
              </a:rPr>
              <a:t>la</a:t>
            </a:r>
            <a:r>
              <a:rPr lang="es-MX" sz="2000" spc="4" dirty="0">
                <a:latin typeface="Arial"/>
                <a:cs typeface="Arial"/>
              </a:rPr>
              <a:t> </a:t>
            </a:r>
            <a:r>
              <a:rPr lang="es-MX" sz="2000" spc="-4" dirty="0">
                <a:latin typeface="Arial"/>
                <a:cs typeface="Arial"/>
              </a:rPr>
              <a:t>inoculación.</a:t>
            </a:r>
            <a:endParaRPr lang="es-MX"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MX" sz="2000" dirty="0">
              <a:latin typeface="Arial"/>
              <a:cs typeface="Arial"/>
            </a:endParaRPr>
          </a:p>
          <a:p>
            <a:pPr>
              <a:spcBef>
                <a:spcPts val="8"/>
              </a:spcBef>
            </a:pPr>
            <a:endParaRPr lang="es-MX" sz="2000" dirty="0">
              <a:latin typeface="Arial"/>
              <a:cs typeface="Arial"/>
            </a:endParaRPr>
          </a:p>
          <a:p>
            <a:pPr marL="9525"/>
            <a:r>
              <a:rPr lang="es-MX" sz="2000" spc="-4" dirty="0">
                <a:latin typeface="Arial"/>
                <a:cs typeface="Arial"/>
              </a:rPr>
              <a:t>Resultado </a:t>
            </a:r>
            <a:r>
              <a:rPr lang="es-MX" sz="2000" dirty="0">
                <a:latin typeface="Arial"/>
                <a:cs typeface="Arial"/>
              </a:rPr>
              <a:t>de</a:t>
            </a:r>
            <a:r>
              <a:rPr lang="es-MX" sz="2000" spc="-19" dirty="0">
                <a:latin typeface="Arial"/>
                <a:cs typeface="Arial"/>
              </a:rPr>
              <a:t> </a:t>
            </a:r>
            <a:r>
              <a:rPr lang="es-MX" sz="2000" dirty="0">
                <a:latin typeface="Arial"/>
                <a:cs typeface="Arial"/>
              </a:rPr>
              <a:t>la</a:t>
            </a:r>
          </a:p>
          <a:p>
            <a:pPr marL="9525">
              <a:spcBef>
                <a:spcPts val="4"/>
              </a:spcBef>
            </a:pPr>
            <a:r>
              <a:rPr lang="es-MX" sz="2000" spc="-4" dirty="0">
                <a:latin typeface="Arial"/>
                <a:cs typeface="Arial"/>
              </a:rPr>
              <a:t>Prueba:</a:t>
            </a:r>
            <a:endParaRPr lang="es-MX" sz="200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lang="es-MX" sz="2000" dirty="0">
              <a:latin typeface="Arial"/>
              <a:cs typeface="Arial"/>
            </a:endParaRPr>
          </a:p>
          <a:p>
            <a:pPr marL="9525"/>
            <a:r>
              <a:rPr lang="es-MX" sz="2000" u="sng" spc="-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Positiva </a:t>
            </a:r>
            <a:endParaRPr lang="es-MX" sz="2000" dirty="0">
              <a:latin typeface="Arial"/>
              <a:cs typeface="Arial"/>
            </a:endParaRPr>
          </a:p>
          <a:p>
            <a:pPr marL="9525"/>
            <a:r>
              <a:rPr lang="es-MX" sz="2000" spc="-4" dirty="0">
                <a:latin typeface="Arial"/>
                <a:cs typeface="Arial"/>
              </a:rPr>
              <a:t>Cualquier</a:t>
            </a:r>
            <a:r>
              <a:rPr lang="es-MX" sz="2000" spc="15" dirty="0">
                <a:latin typeface="Arial"/>
                <a:cs typeface="Arial"/>
              </a:rPr>
              <a:t> </a:t>
            </a:r>
            <a:r>
              <a:rPr lang="es-MX" sz="2000" spc="-4" dirty="0">
                <a:latin typeface="Arial"/>
                <a:cs typeface="Arial"/>
              </a:rPr>
              <a:t>aumento</a:t>
            </a:r>
            <a:r>
              <a:rPr lang="es-MX" sz="2000" spc="-15" dirty="0">
                <a:latin typeface="Arial"/>
                <a:cs typeface="Arial"/>
              </a:rPr>
              <a:t> </a:t>
            </a:r>
            <a:r>
              <a:rPr lang="es-MX" sz="2000" dirty="0">
                <a:latin typeface="Arial"/>
                <a:cs typeface="Arial"/>
              </a:rPr>
              <a:t>de</a:t>
            </a:r>
          </a:p>
          <a:p>
            <a:pPr marL="9525"/>
            <a:r>
              <a:rPr lang="es-MX" sz="2000" spc="-4" dirty="0">
                <a:latin typeface="Arial"/>
                <a:cs typeface="Arial"/>
              </a:rPr>
              <a:t>Tamaño, </a:t>
            </a:r>
            <a:r>
              <a:rPr lang="es-MX" sz="2000" spc="-4" dirty="0" err="1">
                <a:latin typeface="Arial"/>
                <a:cs typeface="Arial"/>
              </a:rPr>
              <a:t>enduración</a:t>
            </a:r>
            <a:r>
              <a:rPr lang="es-MX" sz="2000" spc="-4" dirty="0">
                <a:latin typeface="Arial"/>
                <a:cs typeface="Arial"/>
              </a:rPr>
              <a:t>, dolor, </a:t>
            </a:r>
            <a:r>
              <a:rPr lang="es-MX" sz="2000" spc="-4" dirty="0" err="1">
                <a:latin typeface="Arial"/>
                <a:cs typeface="Arial"/>
              </a:rPr>
              <a:t>etc</a:t>
            </a:r>
            <a:endParaRPr lang="es-MX" sz="200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lang="es-MX" sz="2000" dirty="0">
              <a:latin typeface="Arial"/>
              <a:cs typeface="Arial"/>
            </a:endParaRPr>
          </a:p>
          <a:p>
            <a:pPr marL="9525"/>
            <a:r>
              <a:rPr lang="es-MX" sz="2000" u="sng" spc="-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Negativa</a:t>
            </a:r>
            <a:r>
              <a:rPr lang="es-MX" sz="2000" u="sng" spc="1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lang="es-MX" sz="2000" dirty="0">
              <a:latin typeface="Arial"/>
              <a:cs typeface="Arial"/>
            </a:endParaRPr>
          </a:p>
          <a:p>
            <a:pPr marL="9525">
              <a:spcBef>
                <a:spcPts val="4"/>
              </a:spcBef>
            </a:pPr>
            <a:r>
              <a:rPr lang="es-MX" sz="2000" spc="-4" dirty="0">
                <a:latin typeface="Arial"/>
                <a:cs typeface="Arial"/>
              </a:rPr>
              <a:t>Sin</a:t>
            </a:r>
            <a:r>
              <a:rPr lang="es-MX" sz="2000" spc="-15" dirty="0">
                <a:latin typeface="Arial"/>
                <a:cs typeface="Arial"/>
              </a:rPr>
              <a:t> </a:t>
            </a:r>
            <a:r>
              <a:rPr lang="es-MX" sz="2000" spc="-4" dirty="0">
                <a:latin typeface="Arial"/>
                <a:cs typeface="Arial"/>
              </a:rPr>
              <a:t>cambios.</a:t>
            </a:r>
            <a:endParaRPr lang="es-MX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3871" y="1060704"/>
            <a:ext cx="3169539" cy="237515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11421" y="1747647"/>
            <a:ext cx="3217545" cy="2417445"/>
            <a:chOff x="4491228" y="1187196"/>
            <a:chExt cx="4290060" cy="32232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2" y="1196340"/>
              <a:ext cx="4271772" cy="3204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95800" y="1191768"/>
              <a:ext cx="4281170" cy="3214370"/>
            </a:xfrm>
            <a:custGeom>
              <a:avLst/>
              <a:gdLst/>
              <a:ahLst/>
              <a:cxnLst/>
              <a:rect l="l" t="t" r="r" b="b"/>
              <a:pathLst>
                <a:path w="4281170" h="3214370">
                  <a:moveTo>
                    <a:pt x="0" y="3214116"/>
                  </a:moveTo>
                  <a:lnTo>
                    <a:pt x="4280915" y="3214116"/>
                  </a:lnTo>
                  <a:lnTo>
                    <a:pt x="4280915" y="0"/>
                  </a:lnTo>
                  <a:lnTo>
                    <a:pt x="0" y="0"/>
                  </a:lnTo>
                  <a:lnTo>
                    <a:pt x="0" y="321411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504187" y="3584448"/>
            <a:ext cx="2929890" cy="2200275"/>
            <a:chOff x="481583" y="3636264"/>
            <a:chExt cx="3906520" cy="29337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727" y="3645408"/>
              <a:ext cx="3887724" cy="29154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6155" y="3640836"/>
              <a:ext cx="3896995" cy="2924810"/>
            </a:xfrm>
            <a:custGeom>
              <a:avLst/>
              <a:gdLst/>
              <a:ahLst/>
              <a:cxnLst/>
              <a:rect l="l" t="t" r="r" b="b"/>
              <a:pathLst>
                <a:path w="3896995" h="2924809">
                  <a:moveTo>
                    <a:pt x="0" y="2924556"/>
                  </a:moveTo>
                  <a:lnTo>
                    <a:pt x="3896868" y="2924556"/>
                  </a:lnTo>
                  <a:lnTo>
                    <a:pt x="3896868" y="0"/>
                  </a:lnTo>
                  <a:lnTo>
                    <a:pt x="0" y="0"/>
                  </a:lnTo>
                  <a:lnTo>
                    <a:pt x="0" y="29245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6400" y="603094"/>
            <a:ext cx="5486400" cy="666047"/>
          </a:xfrm>
          <a:prstGeom prst="rect">
            <a:avLst/>
          </a:prstGeom>
        </p:spPr>
        <p:txBody>
          <a:bodyPr vert="horz" wrap="square" lIns="0" tIns="29384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58115">
              <a:spcBef>
                <a:spcPts val="0"/>
              </a:spcBef>
            </a:pPr>
            <a:r>
              <a:rPr sz="2400" b="1" dirty="0">
                <a:latin typeface="Arial"/>
                <a:cs typeface="Arial"/>
              </a:rPr>
              <a:t>PRUEBA</a:t>
            </a:r>
            <a:r>
              <a:rPr sz="2400" b="1" spc="-19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CERVICAL</a:t>
            </a:r>
            <a:r>
              <a:rPr sz="2400" b="1" spc="-26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COMPARATIVA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66800" y="1614572"/>
            <a:ext cx="6324600" cy="111809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651">
              <a:spcBef>
                <a:spcPts val="79"/>
              </a:spcBef>
              <a:buChar char="•"/>
              <a:tabLst>
                <a:tab pos="266700" algn="l"/>
                <a:tab pos="267176" algn="l"/>
              </a:tabLst>
            </a:pPr>
            <a:r>
              <a:rPr lang="es-MX">
                <a:latin typeface="Arial"/>
                <a:cs typeface="Arial"/>
              </a:rPr>
              <a:t>Prueba</a:t>
            </a:r>
            <a:r>
              <a:rPr lang="es-MX" spc="-26">
                <a:latin typeface="Arial"/>
                <a:cs typeface="Arial"/>
              </a:rPr>
              <a:t> </a:t>
            </a:r>
            <a:r>
              <a:rPr lang="es-MX" spc="-4">
                <a:latin typeface="Arial"/>
                <a:cs typeface="Arial"/>
              </a:rPr>
              <a:t>autorizada</a:t>
            </a:r>
            <a:r>
              <a:rPr lang="es-MX" spc="-23">
                <a:latin typeface="Arial"/>
                <a:cs typeface="Arial"/>
              </a:rPr>
              <a:t> </a:t>
            </a:r>
            <a:r>
              <a:rPr lang="es-MX" spc="-4">
                <a:latin typeface="Arial"/>
                <a:cs typeface="Arial"/>
              </a:rPr>
              <a:t>para</a:t>
            </a:r>
            <a:r>
              <a:rPr lang="es-MX" spc="-23">
                <a:latin typeface="Arial"/>
                <a:cs typeface="Arial"/>
              </a:rPr>
              <a:t> </a:t>
            </a:r>
            <a:r>
              <a:rPr lang="es-MX">
                <a:latin typeface="Arial"/>
                <a:cs typeface="Arial"/>
              </a:rPr>
              <a:t>confirmar</a:t>
            </a:r>
            <a:r>
              <a:rPr lang="es-MX" spc="-23">
                <a:latin typeface="Arial"/>
                <a:cs typeface="Arial"/>
              </a:rPr>
              <a:t> </a:t>
            </a:r>
            <a:r>
              <a:rPr lang="es-MX">
                <a:latin typeface="Arial"/>
                <a:cs typeface="Arial"/>
              </a:rPr>
              <a:t>o </a:t>
            </a:r>
            <a:r>
              <a:rPr lang="es-MX" spc="-656">
                <a:latin typeface="Arial"/>
                <a:cs typeface="Arial"/>
              </a:rPr>
              <a:t> </a:t>
            </a:r>
            <a:r>
              <a:rPr lang="es-MX" spc="-4">
                <a:latin typeface="Arial"/>
                <a:cs typeface="Arial"/>
              </a:rPr>
              <a:t>descartar animales positivos </a:t>
            </a:r>
            <a:r>
              <a:rPr lang="es-MX">
                <a:latin typeface="Arial"/>
                <a:cs typeface="Arial"/>
              </a:rPr>
              <a:t>a </a:t>
            </a:r>
            <a:r>
              <a:rPr lang="es-MX" spc="-8">
                <a:latin typeface="Arial"/>
                <a:cs typeface="Arial"/>
              </a:rPr>
              <a:t>la </a:t>
            </a:r>
            <a:r>
              <a:rPr lang="es-MX" spc="-4">
                <a:latin typeface="Arial"/>
                <a:cs typeface="Arial"/>
              </a:rPr>
              <a:t> prueba</a:t>
            </a:r>
            <a:r>
              <a:rPr lang="es-MX" spc="-19">
                <a:latin typeface="Arial"/>
                <a:cs typeface="Arial"/>
              </a:rPr>
              <a:t> </a:t>
            </a:r>
            <a:r>
              <a:rPr lang="es-MX" spc="-4">
                <a:latin typeface="Arial"/>
                <a:cs typeface="Arial"/>
              </a:rPr>
              <a:t>del</a:t>
            </a:r>
            <a:r>
              <a:rPr lang="es-MX">
                <a:latin typeface="Arial"/>
                <a:cs typeface="Arial"/>
              </a:rPr>
              <a:t> </a:t>
            </a:r>
            <a:r>
              <a:rPr lang="es-MX" spc="-4">
                <a:latin typeface="Arial"/>
                <a:cs typeface="Arial"/>
              </a:rPr>
              <a:t>pliegue caudal.</a:t>
            </a:r>
            <a:endParaRPr lang="es-MX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800" y="3547871"/>
            <a:ext cx="2819400" cy="10449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051" rIns="0" bIns="0" rtlCol="0">
            <a:spAutoFit/>
          </a:bodyPr>
          <a:lstStyle/>
          <a:p>
            <a:pPr marL="68104">
              <a:spcBef>
                <a:spcPts val="229"/>
              </a:spcBef>
            </a:pPr>
            <a:r>
              <a:rPr sz="2200" spc="-4" dirty="0">
                <a:latin typeface="Arial"/>
                <a:cs typeface="Arial"/>
              </a:rPr>
              <a:t>Sensibilidad:</a:t>
            </a:r>
            <a:r>
              <a:rPr sz="2200" spc="101" dirty="0">
                <a:latin typeface="Arial"/>
                <a:cs typeface="Arial"/>
              </a:rPr>
              <a:t> </a:t>
            </a:r>
            <a:r>
              <a:rPr sz="2200" spc="-4" dirty="0">
                <a:latin typeface="Arial"/>
                <a:cs typeface="Arial"/>
              </a:rPr>
              <a:t>74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spc="-4" dirty="0">
                <a:latin typeface="Arial"/>
                <a:cs typeface="Arial"/>
              </a:rPr>
              <a:t>%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sz="2200" dirty="0">
              <a:latin typeface="Arial"/>
              <a:cs typeface="Arial"/>
            </a:endParaRPr>
          </a:p>
          <a:p>
            <a:pPr marL="68104"/>
            <a:r>
              <a:rPr sz="2200" spc="-4" dirty="0">
                <a:latin typeface="Arial"/>
                <a:cs typeface="Arial"/>
              </a:rPr>
              <a:t>Especificidad: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spc="-4" dirty="0">
                <a:latin typeface="Arial"/>
                <a:cs typeface="Arial"/>
              </a:rPr>
              <a:t>98</a:t>
            </a:r>
            <a:r>
              <a:rPr sz="2200" spc="-11" dirty="0">
                <a:latin typeface="Arial"/>
                <a:cs typeface="Arial"/>
              </a:rPr>
              <a:t> </a:t>
            </a:r>
            <a:r>
              <a:rPr sz="2200" spc="-4" dirty="0">
                <a:latin typeface="Arial"/>
                <a:cs typeface="Arial"/>
              </a:rPr>
              <a:t>%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7640" y="3078097"/>
            <a:ext cx="3947160" cy="28437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7FF249B-948F-4F95-B80D-7839AF1C7235}"/>
              </a:ext>
            </a:extLst>
          </p:cNvPr>
          <p:cNvSpPr txBox="1">
            <a:spLocks/>
          </p:cNvSpPr>
          <p:nvPr/>
        </p:nvSpPr>
        <p:spPr>
          <a:xfrm>
            <a:off x="766554" y="990600"/>
            <a:ext cx="7886700" cy="785753"/>
          </a:xfrm>
          <a:prstGeom prst="rect">
            <a:avLst/>
          </a:prstGeom>
        </p:spPr>
        <p:txBody>
          <a:bodyPr vert="horz" wrap="square" lIns="0" tIns="4663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2441" marR="3810" indent="-381953">
              <a:lnSpc>
                <a:spcPct val="100000"/>
              </a:lnSpc>
              <a:spcBef>
                <a:spcPts val="75"/>
              </a:spcBef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s-E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APLICAR</a:t>
            </a:r>
            <a:r>
              <a:rPr lang="es-ES" sz="2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ES" sz="2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ES" sz="2400" b="1" spc="-73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CERVICAL COMPARATIVA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23215B-0628-4848-87ED-5149E9087D77}"/>
              </a:ext>
            </a:extLst>
          </p:cNvPr>
          <p:cNvGrpSpPr/>
          <p:nvPr/>
        </p:nvGrpSpPr>
        <p:grpSpPr>
          <a:xfrm>
            <a:off x="219722" y="2092323"/>
            <a:ext cx="7400278" cy="2827158"/>
            <a:chOff x="1012066" y="1646765"/>
            <a:chExt cx="9282363" cy="3024147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7D2047A1-3F94-490C-92E8-088F60A46749}"/>
                </a:ext>
              </a:extLst>
            </p:cNvPr>
            <p:cNvSpPr txBox="1"/>
            <p:nvPr/>
          </p:nvSpPr>
          <p:spPr>
            <a:xfrm>
              <a:off x="1012066" y="2793150"/>
              <a:ext cx="1679575" cy="91482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266224" marR="3810" indent="-266224">
                <a:lnSpc>
                  <a:spcPct val="120100"/>
                </a:lnSpc>
                <a:spcBef>
                  <a:spcPts val="75"/>
                </a:spcBef>
                <a:buChar char="•"/>
                <a:tabLst>
                  <a:tab pos="266224" algn="l"/>
                  <a:tab pos="266700" algn="l"/>
                </a:tabLst>
              </a:pPr>
              <a:r>
                <a:rPr dirty="0">
                  <a:latin typeface="Arial"/>
                  <a:cs typeface="Arial"/>
                </a:rPr>
                <a:t>Pru</a:t>
              </a:r>
              <a:r>
                <a:rPr spc="-15" dirty="0">
                  <a:latin typeface="Arial"/>
                  <a:cs typeface="Arial"/>
                </a:rPr>
                <a:t>e</a:t>
              </a:r>
              <a:r>
                <a:rPr dirty="0">
                  <a:latin typeface="Arial"/>
                  <a:cs typeface="Arial"/>
                </a:rPr>
                <a:t>ba  caudal</a:t>
              </a: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195F04B-CE82-4DCF-8B60-A82ED14E5F1A}"/>
                </a:ext>
              </a:extLst>
            </p:cNvPr>
            <p:cNvSpPr txBox="1"/>
            <p:nvPr/>
          </p:nvSpPr>
          <p:spPr>
            <a:xfrm>
              <a:off x="5630647" y="1646765"/>
              <a:ext cx="4568202" cy="160701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4765" rIns="0" bIns="0" rtlCol="0">
              <a:spAutoFit/>
            </a:bodyPr>
            <a:lstStyle/>
            <a:p>
              <a:pPr marL="68580" marR="182880">
                <a:spcBef>
                  <a:spcPts val="195"/>
                </a:spcBef>
              </a:pPr>
              <a:r>
                <a:rPr lang="en-US" b="1" dirty="0">
                  <a:latin typeface="Arial"/>
                  <a:cs typeface="Arial"/>
                </a:rPr>
                <a:t>Dentro de los</a:t>
              </a:r>
              <a:r>
                <a:rPr b="1" dirty="0">
                  <a:latin typeface="Arial"/>
                  <a:cs typeface="Arial"/>
                </a:rPr>
                <a:t>10</a:t>
              </a:r>
              <a:r>
                <a:rPr b="1" spc="-30" dirty="0">
                  <a:latin typeface="Arial"/>
                  <a:cs typeface="Arial"/>
                </a:rPr>
                <a:t> </a:t>
              </a:r>
              <a:r>
                <a:rPr b="1" spc="-4" dirty="0">
                  <a:latin typeface="Arial"/>
                  <a:cs typeface="Arial"/>
                </a:rPr>
                <a:t>días</a:t>
              </a:r>
              <a:r>
                <a:rPr b="1" spc="-30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de</a:t>
              </a:r>
              <a:r>
                <a:rPr b="1" spc="-38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la </a:t>
              </a:r>
              <a:r>
                <a:rPr b="1" spc="-656" dirty="0">
                  <a:latin typeface="Arial"/>
                  <a:cs typeface="Arial"/>
                </a:rPr>
                <a:t> </a:t>
              </a:r>
              <a:r>
                <a:rPr b="1" spc="-4" dirty="0" err="1">
                  <a:latin typeface="Arial"/>
                  <a:cs typeface="Arial"/>
                </a:rPr>
                <a:t>Inoculación</a:t>
              </a:r>
              <a:r>
                <a:rPr lang="en-US" b="1" spc="-4" dirty="0">
                  <a:latin typeface="Arial"/>
                  <a:cs typeface="Arial"/>
                </a:rPr>
                <a:t> de la </a:t>
              </a:r>
              <a:r>
                <a:rPr lang="en-US" b="1" spc="-4" dirty="0" err="1">
                  <a:latin typeface="Arial"/>
                  <a:cs typeface="Arial"/>
                </a:rPr>
                <a:t>prueba</a:t>
              </a:r>
              <a:r>
                <a:rPr lang="en-US" b="1" spc="-4" dirty="0">
                  <a:latin typeface="Arial"/>
                  <a:cs typeface="Arial"/>
                </a:rPr>
                <a:t> caudal</a:t>
              </a:r>
              <a:r>
                <a:rPr b="1" spc="-4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(7 </a:t>
              </a:r>
              <a:r>
                <a:rPr spc="-4" dirty="0">
                  <a:latin typeface="Arial"/>
                  <a:cs typeface="Arial"/>
                </a:rPr>
                <a:t>días </a:t>
              </a:r>
              <a:r>
                <a:rPr spc="-8" dirty="0">
                  <a:latin typeface="Arial"/>
                  <a:cs typeface="Arial"/>
                </a:rPr>
                <a:t>de la </a:t>
              </a:r>
              <a:r>
                <a:rPr spc="-4" dirty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lectura)</a:t>
              </a: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651D7952-E552-4965-AEDE-6E3DADB5067F}"/>
                </a:ext>
              </a:extLst>
            </p:cNvPr>
            <p:cNvSpPr txBox="1"/>
            <p:nvPr/>
          </p:nvSpPr>
          <p:spPr>
            <a:xfrm>
              <a:off x="5630646" y="3853517"/>
              <a:ext cx="4663783" cy="81739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5241" rIns="0" bIns="0" rtlCol="0">
              <a:spAutoFit/>
            </a:bodyPr>
            <a:lstStyle/>
            <a:p>
              <a:pPr marL="68580">
                <a:spcBef>
                  <a:spcPts val="199"/>
                </a:spcBef>
              </a:pPr>
              <a:r>
                <a:rPr lang="en-US" b="1" dirty="0">
                  <a:latin typeface="Arial"/>
                  <a:cs typeface="Arial"/>
                </a:rPr>
                <a:t>O … No antes de </a:t>
              </a:r>
              <a:r>
                <a:rPr b="1" dirty="0">
                  <a:latin typeface="Arial"/>
                  <a:cs typeface="Arial"/>
                </a:rPr>
                <a:t>60</a:t>
              </a:r>
              <a:r>
                <a:rPr b="1" spc="-26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días</a:t>
              </a:r>
              <a:r>
                <a:rPr b="1" spc="-38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(de</a:t>
              </a:r>
              <a:r>
                <a:rPr b="1" spc="-34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la</a:t>
              </a:r>
              <a:r>
                <a:rPr lang="en-US" b="1" dirty="0">
                  <a:latin typeface="Arial"/>
                  <a:cs typeface="Arial"/>
                </a:rPr>
                <a:t> l</a:t>
              </a:r>
              <a:r>
                <a:rPr b="1" dirty="0">
                  <a:latin typeface="Arial"/>
                  <a:cs typeface="Arial"/>
                </a:rPr>
                <a:t>ectura).</a:t>
              </a:r>
              <a:endParaRPr dirty="0">
                <a:latin typeface="Arial"/>
                <a:cs typeface="Arial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1ADC683-AB98-4CFC-A4BA-33E613C77D0D}"/>
                </a:ext>
              </a:extLst>
            </p:cNvPr>
            <p:cNvSpPr/>
            <p:nvPr/>
          </p:nvSpPr>
          <p:spPr>
            <a:xfrm>
              <a:off x="3296641" y="2225122"/>
              <a:ext cx="1987550" cy="756285"/>
            </a:xfrm>
            <a:custGeom>
              <a:avLst/>
              <a:gdLst/>
              <a:ahLst/>
              <a:cxnLst/>
              <a:rect l="l" t="t" r="r" b="b"/>
              <a:pathLst>
                <a:path w="1987550" h="756285">
                  <a:moveTo>
                    <a:pt x="1609343" y="0"/>
                  </a:moveTo>
                  <a:lnTo>
                    <a:pt x="1609343" y="188975"/>
                  </a:lnTo>
                  <a:lnTo>
                    <a:pt x="377951" y="188975"/>
                  </a:lnTo>
                  <a:lnTo>
                    <a:pt x="377951" y="0"/>
                  </a:lnTo>
                  <a:lnTo>
                    <a:pt x="0" y="377951"/>
                  </a:lnTo>
                  <a:lnTo>
                    <a:pt x="377951" y="755903"/>
                  </a:lnTo>
                  <a:lnTo>
                    <a:pt x="377951" y="566927"/>
                  </a:lnTo>
                  <a:lnTo>
                    <a:pt x="1609343" y="566927"/>
                  </a:lnTo>
                  <a:lnTo>
                    <a:pt x="1609343" y="755903"/>
                  </a:lnTo>
                  <a:lnTo>
                    <a:pt x="1987296" y="377951"/>
                  </a:lnTo>
                  <a:lnTo>
                    <a:pt x="1609343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2263D5F5-87E6-4004-AD33-D12D2BC8B2E4}"/>
                </a:ext>
              </a:extLst>
            </p:cNvPr>
            <p:cNvSpPr/>
            <p:nvPr/>
          </p:nvSpPr>
          <p:spPr>
            <a:xfrm>
              <a:off x="3296641" y="2225122"/>
              <a:ext cx="1987550" cy="756285"/>
            </a:xfrm>
            <a:custGeom>
              <a:avLst/>
              <a:gdLst/>
              <a:ahLst/>
              <a:cxnLst/>
              <a:rect l="l" t="t" r="r" b="b"/>
              <a:pathLst>
                <a:path w="1987550" h="756285">
                  <a:moveTo>
                    <a:pt x="0" y="377951"/>
                  </a:moveTo>
                  <a:lnTo>
                    <a:pt x="377951" y="0"/>
                  </a:lnTo>
                  <a:lnTo>
                    <a:pt x="377951" y="188975"/>
                  </a:lnTo>
                  <a:lnTo>
                    <a:pt x="1609343" y="188975"/>
                  </a:lnTo>
                  <a:lnTo>
                    <a:pt x="1609343" y="0"/>
                  </a:lnTo>
                  <a:lnTo>
                    <a:pt x="1987296" y="377951"/>
                  </a:lnTo>
                  <a:lnTo>
                    <a:pt x="1609343" y="755903"/>
                  </a:lnTo>
                  <a:lnTo>
                    <a:pt x="1609343" y="566927"/>
                  </a:lnTo>
                  <a:lnTo>
                    <a:pt x="377951" y="566927"/>
                  </a:lnTo>
                  <a:lnTo>
                    <a:pt x="377951" y="755903"/>
                  </a:lnTo>
                  <a:lnTo>
                    <a:pt x="0" y="377951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676183DE-6E0C-4A2A-9078-6AAC7BD58410}"/>
                </a:ext>
              </a:extLst>
            </p:cNvPr>
            <p:cNvSpPr/>
            <p:nvPr/>
          </p:nvSpPr>
          <p:spPr>
            <a:xfrm>
              <a:off x="3429229" y="3933527"/>
              <a:ext cx="1831975" cy="649605"/>
            </a:xfrm>
            <a:custGeom>
              <a:avLst/>
              <a:gdLst/>
              <a:ahLst/>
              <a:cxnLst/>
              <a:rect l="l" t="t" r="r" b="b"/>
              <a:pathLst>
                <a:path w="1831975" h="649604">
                  <a:moveTo>
                    <a:pt x="1507236" y="0"/>
                  </a:moveTo>
                  <a:lnTo>
                    <a:pt x="1507236" y="162306"/>
                  </a:lnTo>
                  <a:lnTo>
                    <a:pt x="0" y="162306"/>
                  </a:lnTo>
                  <a:lnTo>
                    <a:pt x="0" y="486918"/>
                  </a:lnTo>
                  <a:lnTo>
                    <a:pt x="1507236" y="486918"/>
                  </a:lnTo>
                  <a:lnTo>
                    <a:pt x="1507236" y="649224"/>
                  </a:lnTo>
                  <a:lnTo>
                    <a:pt x="1831848" y="324612"/>
                  </a:lnTo>
                  <a:lnTo>
                    <a:pt x="1507236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E209EF3-EA20-4C4C-AE9A-B468993221CE}"/>
                </a:ext>
              </a:extLst>
            </p:cNvPr>
            <p:cNvSpPr/>
            <p:nvPr/>
          </p:nvSpPr>
          <p:spPr>
            <a:xfrm>
              <a:off x="3429229" y="3933527"/>
              <a:ext cx="1831975" cy="649605"/>
            </a:xfrm>
            <a:custGeom>
              <a:avLst/>
              <a:gdLst/>
              <a:ahLst/>
              <a:cxnLst/>
              <a:rect l="l" t="t" r="r" b="b"/>
              <a:pathLst>
                <a:path w="1831975" h="649604">
                  <a:moveTo>
                    <a:pt x="0" y="162306"/>
                  </a:moveTo>
                  <a:lnTo>
                    <a:pt x="1507236" y="162306"/>
                  </a:lnTo>
                  <a:lnTo>
                    <a:pt x="1507236" y="0"/>
                  </a:lnTo>
                  <a:lnTo>
                    <a:pt x="1831848" y="324612"/>
                  </a:lnTo>
                  <a:lnTo>
                    <a:pt x="1507236" y="649224"/>
                  </a:lnTo>
                  <a:lnTo>
                    <a:pt x="1507236" y="486918"/>
                  </a:lnTo>
                  <a:lnTo>
                    <a:pt x="0" y="486918"/>
                  </a:lnTo>
                  <a:lnTo>
                    <a:pt x="0" y="16230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4808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80" y="1507616"/>
            <a:ext cx="3143250" cy="20574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66594" y="1052704"/>
            <a:ext cx="4142423" cy="299561"/>
          </a:xfrm>
          <a:custGeom>
            <a:avLst/>
            <a:gdLst/>
            <a:ahLst/>
            <a:cxnLst/>
            <a:rect l="l" t="t" r="r" b="b"/>
            <a:pathLst>
              <a:path w="5523230" h="399415">
                <a:moveTo>
                  <a:pt x="5522976" y="0"/>
                </a:moveTo>
                <a:lnTo>
                  <a:pt x="0" y="0"/>
                </a:lnTo>
                <a:lnTo>
                  <a:pt x="0" y="399288"/>
                </a:lnTo>
                <a:lnTo>
                  <a:pt x="5522976" y="399288"/>
                </a:lnTo>
                <a:lnTo>
                  <a:pt x="5522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128" y="719921"/>
            <a:ext cx="7910003" cy="378950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  <a:tabLst>
                <a:tab pos="2478405" algn="l"/>
              </a:tabLs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RASURAR</a:t>
            </a:r>
            <a:r>
              <a:rPr sz="2400" b="1" spc="1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sz="2400" b="1" spc="-9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LA TABLA DEL CUELLO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460" y="3665600"/>
            <a:ext cx="2991231" cy="22437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8854" y="2608325"/>
            <a:ext cx="3294125" cy="22025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667" y="790952"/>
            <a:ext cx="5146808" cy="30633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051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9056">
              <a:spcBef>
                <a:spcPts val="229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8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MEDIR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-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N EL</a:t>
            </a:r>
            <a:r>
              <a:rPr sz="1800" b="1" spc="-13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1800" b="1" spc="-8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UPERIOR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466" y="1441322"/>
            <a:ext cx="2780919" cy="20848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1" y="1540764"/>
            <a:ext cx="2960369" cy="19785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4114800"/>
            <a:ext cx="2954655" cy="19751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8186" y="4142232"/>
            <a:ext cx="2706624" cy="20299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6205" y="3655585"/>
            <a:ext cx="4868270" cy="3068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528" rIns="0" bIns="0" rtlCol="0">
            <a:spAutoFit/>
          </a:bodyPr>
          <a:lstStyle/>
          <a:p>
            <a:pPr marL="68104">
              <a:spcBef>
                <a:spcPts val="233"/>
              </a:spcBef>
            </a:pPr>
            <a:r>
              <a:rPr sz="1800" b="1" dirty="0">
                <a:latin typeface="Arial"/>
                <a:cs typeface="Arial"/>
              </a:rPr>
              <a:t>3</a:t>
            </a:r>
            <a:r>
              <a:rPr sz="1800" b="1" spc="-8" dirty="0">
                <a:latin typeface="Arial"/>
                <a:cs typeface="Arial"/>
              </a:rPr>
              <a:t>.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11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MEDIR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83" dirty="0">
                <a:latin typeface="Arial"/>
                <a:cs typeface="Arial"/>
              </a:rPr>
              <a:t> </a:t>
            </a:r>
            <a:r>
              <a:rPr sz="1800" b="1" spc="-8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-8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-53" dirty="0">
                <a:latin typeface="Arial"/>
                <a:cs typeface="Arial"/>
              </a:rPr>
              <a:t> </a:t>
            </a:r>
            <a:r>
              <a:rPr sz="1800" b="1" spc="-8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 EL</a:t>
            </a:r>
            <a:r>
              <a:rPr sz="1800" b="1" spc="-139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AREA</a:t>
            </a:r>
            <a:r>
              <a:rPr sz="1800" b="1" spc="-86" dirty="0">
                <a:latin typeface="Arial"/>
                <a:cs typeface="Arial"/>
              </a:rPr>
              <a:t> </a:t>
            </a:r>
            <a:r>
              <a:rPr sz="1800" b="1" spc="-8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NFERIOR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3101" y="1028700"/>
            <a:ext cx="4950619" cy="342900"/>
          </a:xfrm>
          <a:custGeom>
            <a:avLst/>
            <a:gdLst/>
            <a:ahLst/>
            <a:cxnLst/>
            <a:rect l="l" t="t" r="r" b="b"/>
            <a:pathLst>
              <a:path w="6600825" h="457200">
                <a:moveTo>
                  <a:pt x="6600444" y="0"/>
                </a:moveTo>
                <a:lnTo>
                  <a:pt x="0" y="0"/>
                </a:lnTo>
                <a:lnTo>
                  <a:pt x="0" y="457200"/>
                </a:lnTo>
                <a:lnTo>
                  <a:pt x="6600444" y="457200"/>
                </a:lnTo>
                <a:lnTo>
                  <a:pt x="6600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1121275"/>
            <a:ext cx="5779562" cy="871392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800" b="1" spc="-4" dirty="0">
                <a:latin typeface="Arial"/>
                <a:cs typeface="Arial"/>
              </a:rPr>
              <a:t>VIGILANCIA de la Tuberculosis </a:t>
            </a:r>
            <a:r>
              <a:rPr sz="2800" b="1" spc="-4" dirty="0">
                <a:latin typeface="Arial"/>
                <a:cs typeface="Arial"/>
              </a:rPr>
              <a:t>BOVINA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3036467"/>
            <a:ext cx="8077200" cy="18952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s-MX" b="1" dirty="0">
                <a:latin typeface="Arial"/>
                <a:cs typeface="Arial"/>
              </a:rPr>
              <a:t>Búsqueda activa de la enfermedad con métodos diagnósticos de campo y rastro</a:t>
            </a:r>
          </a:p>
          <a:p>
            <a:pPr marL="9525">
              <a:spcBef>
                <a:spcPts val="79"/>
              </a:spcBef>
            </a:pPr>
            <a:endParaRPr lang="es-MX" b="1" dirty="0">
              <a:latin typeface="Arial"/>
              <a:cs typeface="Arial"/>
            </a:endParaRPr>
          </a:p>
          <a:p>
            <a:pPr marL="9525">
              <a:spcBef>
                <a:spcPts val="79"/>
              </a:spcBef>
            </a:pPr>
            <a:r>
              <a:rPr lang="es-MX" b="1" dirty="0">
                <a:latin typeface="Arial"/>
                <a:cs typeface="Arial"/>
              </a:rPr>
              <a:t>Si no se busca no se encuentra …</a:t>
            </a:r>
          </a:p>
          <a:p>
            <a:pPr marL="9525">
              <a:spcBef>
                <a:spcPts val="79"/>
              </a:spcBef>
            </a:pPr>
            <a:endParaRPr lang="es-MX" b="1" u="sng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DD1CD-1436-45CD-B37D-99F6F412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99" y="699605"/>
            <a:ext cx="1779063" cy="18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559052" y="2553462"/>
            <a:ext cx="2078355" cy="3365183"/>
            <a:chOff x="554736" y="2261616"/>
            <a:chExt cx="2771140" cy="44869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20" y="2261616"/>
              <a:ext cx="2746248" cy="1903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736" y="4844794"/>
              <a:ext cx="2746248" cy="19034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15972" y="3357372"/>
              <a:ext cx="249554" cy="2359025"/>
            </a:xfrm>
            <a:custGeom>
              <a:avLst/>
              <a:gdLst/>
              <a:ahLst/>
              <a:cxnLst/>
              <a:rect l="l" t="t" r="r" b="b"/>
              <a:pathLst>
                <a:path w="249555" h="2359025">
                  <a:moveTo>
                    <a:pt x="0" y="2129154"/>
                  </a:moveTo>
                  <a:lnTo>
                    <a:pt x="111887" y="2359025"/>
                  </a:lnTo>
                  <a:lnTo>
                    <a:pt x="209495" y="2168905"/>
                  </a:lnTo>
                  <a:lnTo>
                    <a:pt x="152019" y="2168905"/>
                  </a:lnTo>
                  <a:lnTo>
                    <a:pt x="75818" y="2168143"/>
                  </a:lnTo>
                  <a:lnTo>
                    <a:pt x="76230" y="2130002"/>
                  </a:lnTo>
                  <a:lnTo>
                    <a:pt x="0" y="2129154"/>
                  </a:lnTo>
                  <a:close/>
                </a:path>
                <a:path w="249555" h="2359025">
                  <a:moveTo>
                    <a:pt x="96744" y="228176"/>
                  </a:moveTo>
                  <a:lnTo>
                    <a:pt x="75818" y="2168143"/>
                  </a:lnTo>
                  <a:lnTo>
                    <a:pt x="152019" y="2168905"/>
                  </a:lnTo>
                  <a:lnTo>
                    <a:pt x="152429" y="2130848"/>
                  </a:lnTo>
                  <a:lnTo>
                    <a:pt x="76230" y="2130002"/>
                  </a:lnTo>
                  <a:lnTo>
                    <a:pt x="152438" y="2130002"/>
                  </a:lnTo>
                  <a:lnTo>
                    <a:pt x="172943" y="229022"/>
                  </a:lnTo>
                  <a:lnTo>
                    <a:pt x="96744" y="228176"/>
                  </a:lnTo>
                  <a:close/>
                </a:path>
                <a:path w="249555" h="2359025">
                  <a:moveTo>
                    <a:pt x="152429" y="2130848"/>
                  </a:moveTo>
                  <a:lnTo>
                    <a:pt x="152019" y="2168905"/>
                  </a:lnTo>
                  <a:lnTo>
                    <a:pt x="209495" y="2168905"/>
                  </a:lnTo>
                  <a:lnTo>
                    <a:pt x="228600" y="2131694"/>
                  </a:lnTo>
                  <a:lnTo>
                    <a:pt x="152429" y="2130848"/>
                  </a:lnTo>
                  <a:close/>
                </a:path>
                <a:path w="249555" h="2359025">
                  <a:moveTo>
                    <a:pt x="152438" y="2130002"/>
                  </a:moveTo>
                  <a:lnTo>
                    <a:pt x="76230" y="2130002"/>
                  </a:lnTo>
                  <a:lnTo>
                    <a:pt x="152429" y="2130848"/>
                  </a:lnTo>
                  <a:lnTo>
                    <a:pt x="152438" y="2130002"/>
                  </a:lnTo>
                  <a:close/>
                </a:path>
                <a:path w="249555" h="2359025">
                  <a:moveTo>
                    <a:pt x="229825" y="190118"/>
                  </a:moveTo>
                  <a:lnTo>
                    <a:pt x="97154" y="190118"/>
                  </a:lnTo>
                  <a:lnTo>
                    <a:pt x="173354" y="190880"/>
                  </a:lnTo>
                  <a:lnTo>
                    <a:pt x="172943" y="229022"/>
                  </a:lnTo>
                  <a:lnTo>
                    <a:pt x="249174" y="229869"/>
                  </a:lnTo>
                  <a:lnTo>
                    <a:pt x="229825" y="190118"/>
                  </a:lnTo>
                  <a:close/>
                </a:path>
                <a:path w="249555" h="2359025">
                  <a:moveTo>
                    <a:pt x="97154" y="190118"/>
                  </a:moveTo>
                  <a:lnTo>
                    <a:pt x="96744" y="228176"/>
                  </a:lnTo>
                  <a:lnTo>
                    <a:pt x="172943" y="229022"/>
                  </a:lnTo>
                  <a:lnTo>
                    <a:pt x="173354" y="190880"/>
                  </a:lnTo>
                  <a:lnTo>
                    <a:pt x="97154" y="190118"/>
                  </a:lnTo>
                  <a:close/>
                </a:path>
                <a:path w="249555" h="2359025">
                  <a:moveTo>
                    <a:pt x="137287" y="0"/>
                  </a:moveTo>
                  <a:lnTo>
                    <a:pt x="20574" y="227329"/>
                  </a:lnTo>
                  <a:lnTo>
                    <a:pt x="96744" y="228176"/>
                  </a:lnTo>
                  <a:lnTo>
                    <a:pt x="97154" y="190118"/>
                  </a:lnTo>
                  <a:lnTo>
                    <a:pt x="229825" y="190118"/>
                  </a:lnTo>
                  <a:lnTo>
                    <a:pt x="1372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07891" y="2792349"/>
            <a:ext cx="3518535" cy="2606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527" rIns="0" bIns="0" rtlCol="0">
            <a:spAutoFit/>
          </a:bodyPr>
          <a:lstStyle/>
          <a:p>
            <a:pPr marL="68580">
              <a:spcBef>
                <a:spcPts val="232"/>
              </a:spcBef>
            </a:pPr>
            <a:r>
              <a:rPr sz="1500" dirty="0">
                <a:latin typeface="Arial"/>
                <a:cs typeface="Arial"/>
              </a:rPr>
              <a:t>P</a:t>
            </a:r>
            <a:r>
              <a:rPr sz="1500" spc="-8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D</a:t>
            </a:r>
            <a:r>
              <a:rPr sz="1500" spc="-83" dirty="0">
                <a:latin typeface="Arial"/>
                <a:cs typeface="Arial"/>
              </a:rPr>
              <a:t> </a:t>
            </a:r>
            <a:r>
              <a:rPr sz="1500" spc="-113" dirty="0">
                <a:latin typeface="Arial"/>
                <a:cs typeface="Arial"/>
              </a:rPr>
              <a:t>A</a:t>
            </a:r>
            <a:r>
              <a:rPr sz="1500" dirty="0">
                <a:latin typeface="Arial"/>
                <a:cs typeface="Arial"/>
              </a:rPr>
              <a:t>V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AR</a:t>
            </a:r>
            <a:r>
              <a:rPr sz="1500" spc="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EN </a:t>
            </a:r>
            <a:r>
              <a:rPr sz="1500" spc="-8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L</a:t>
            </a:r>
            <a:r>
              <a:rPr sz="1500" spc="-13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AREA </a:t>
            </a:r>
            <a:r>
              <a:rPr sz="1500" spc="-9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SUP</a:t>
            </a:r>
            <a:r>
              <a:rPr sz="1500" spc="-8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RIOR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9056" y="5144643"/>
            <a:ext cx="3727609" cy="49196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004" rIns="0" bIns="0" rtlCol="0">
            <a:spAutoFit/>
          </a:bodyPr>
          <a:lstStyle/>
          <a:p>
            <a:pPr marL="69533">
              <a:spcBef>
                <a:spcPts val="236"/>
              </a:spcBef>
            </a:pPr>
            <a:r>
              <a:rPr sz="1500" dirty="0">
                <a:latin typeface="Arial"/>
                <a:cs typeface="Arial"/>
              </a:rPr>
              <a:t>Elaborado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con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Mycobacterium</a:t>
            </a:r>
            <a:r>
              <a:rPr sz="1500" i="1" spc="-34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bovis</a:t>
            </a:r>
            <a:r>
              <a:rPr sz="1500" i="1" spc="-23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cepa</a:t>
            </a:r>
            <a:endParaRPr sz="1500">
              <a:latin typeface="Arial"/>
              <a:cs typeface="Arial"/>
            </a:endParaRPr>
          </a:p>
          <a:p>
            <a:pPr marL="69533"/>
            <a:r>
              <a:rPr sz="1500" i="1" dirty="0">
                <a:latin typeface="Arial"/>
                <a:cs typeface="Arial"/>
              </a:rPr>
              <a:t>AN5,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07891" y="4668011"/>
            <a:ext cx="3634740" cy="2611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004" rIns="0" bIns="0" rtlCol="0">
            <a:spAutoFit/>
          </a:bodyPr>
          <a:lstStyle/>
          <a:p>
            <a:pPr marL="68580">
              <a:spcBef>
                <a:spcPts val="236"/>
              </a:spcBef>
            </a:pPr>
            <a:r>
              <a:rPr sz="1500" dirty="0">
                <a:latin typeface="Arial"/>
                <a:cs typeface="Arial"/>
              </a:rPr>
              <a:t>P</a:t>
            </a:r>
            <a:r>
              <a:rPr sz="1500" spc="-8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D</a:t>
            </a:r>
            <a:r>
              <a:rPr sz="1500" spc="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BO</a:t>
            </a:r>
            <a:r>
              <a:rPr sz="1500" spc="-8" dirty="0">
                <a:latin typeface="Arial"/>
                <a:cs typeface="Arial"/>
              </a:rPr>
              <a:t>V</a:t>
            </a:r>
            <a:r>
              <a:rPr sz="1500" dirty="0">
                <a:latin typeface="Arial"/>
                <a:cs typeface="Arial"/>
              </a:rPr>
              <a:t>INO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EN </a:t>
            </a:r>
            <a:r>
              <a:rPr sz="1500" spc="-8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L</a:t>
            </a:r>
            <a:r>
              <a:rPr sz="1500" spc="-13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AREA</a:t>
            </a:r>
            <a:r>
              <a:rPr sz="1500" spc="-8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INFERIOR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2888" y="1153142"/>
            <a:ext cx="7118141" cy="30585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8104">
              <a:spcBef>
                <a:spcPts val="225"/>
              </a:spcBef>
            </a:pP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4.-</a:t>
            </a:r>
            <a:r>
              <a:rPr sz="1800" b="1" spc="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INOCULAR</a:t>
            </a:r>
            <a:r>
              <a:rPr sz="1800" b="1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DERIVADO</a:t>
            </a:r>
            <a:r>
              <a:rPr sz="1800" b="1" spc="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PROTEICO</a:t>
            </a:r>
            <a:r>
              <a:rPr sz="1800" b="1" spc="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PURIFICADO</a:t>
            </a:r>
            <a:r>
              <a:rPr sz="1800" b="1" spc="1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(PPD)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1623" y="3267838"/>
            <a:ext cx="3782378" cy="4914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527" rIns="0" bIns="0" rtlCol="0">
            <a:spAutoFit/>
          </a:bodyPr>
          <a:lstStyle/>
          <a:p>
            <a:pPr marL="69533">
              <a:spcBef>
                <a:spcPts val="232"/>
              </a:spcBef>
            </a:pPr>
            <a:r>
              <a:rPr sz="1500" dirty="0">
                <a:latin typeface="Arial"/>
                <a:cs typeface="Arial"/>
              </a:rPr>
              <a:t>Elaborado</a:t>
            </a:r>
            <a:r>
              <a:rPr sz="1500" spc="-2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con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Mycobacterium</a:t>
            </a:r>
            <a:r>
              <a:rPr sz="1500" i="1" spc="-38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avium</a:t>
            </a:r>
            <a:r>
              <a:rPr sz="1500" i="1" spc="-3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cepa</a:t>
            </a:r>
            <a:endParaRPr sz="1500">
              <a:latin typeface="Arial"/>
              <a:cs typeface="Arial"/>
            </a:endParaRPr>
          </a:p>
          <a:p>
            <a:pPr marL="69533"/>
            <a:r>
              <a:rPr sz="1500" i="1" dirty="0">
                <a:latin typeface="Arial"/>
                <a:cs typeface="Arial"/>
              </a:rPr>
              <a:t>D4,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5029" y="1599056"/>
            <a:ext cx="6496050" cy="8598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rtlCol="0">
            <a:spAutoFit/>
          </a:bodyPr>
          <a:lstStyle/>
          <a:p>
            <a:pPr marL="69056" marR="177165">
              <a:spcBef>
                <a:spcPts val="225"/>
              </a:spcBef>
            </a:pPr>
            <a:r>
              <a:rPr sz="1800" i="1" dirty="0">
                <a:latin typeface="Arial"/>
                <a:cs typeface="Arial"/>
              </a:rPr>
              <a:t>“El</a:t>
            </a:r>
            <a:r>
              <a:rPr sz="1800" i="1" spc="-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sitio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</a:t>
            </a:r>
            <a:r>
              <a:rPr sz="1800" i="1" spc="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aplicación</a:t>
            </a:r>
            <a:r>
              <a:rPr sz="1800" i="1" spc="23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superior</a:t>
            </a:r>
            <a:r>
              <a:rPr sz="1800" i="1" spc="23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será </a:t>
            </a:r>
            <a:r>
              <a:rPr sz="1800" i="1" spc="-4" dirty="0">
                <a:latin typeface="Arial"/>
                <a:cs typeface="Arial"/>
              </a:rPr>
              <a:t>cerca</a:t>
            </a:r>
            <a:r>
              <a:rPr sz="1800" i="1" spc="4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10 </a:t>
            </a:r>
            <a:r>
              <a:rPr sz="1800" i="1" dirty="0">
                <a:latin typeface="Arial"/>
                <a:cs typeface="Arial"/>
              </a:rPr>
              <a:t>cm</a:t>
            </a:r>
            <a:r>
              <a:rPr sz="1800" i="1" spc="-4" dirty="0">
                <a:latin typeface="Arial"/>
                <a:cs typeface="Arial"/>
              </a:rPr>
              <a:t> </a:t>
            </a:r>
            <a:r>
              <a:rPr sz="1800" i="1" spc="-8" dirty="0">
                <a:latin typeface="Arial"/>
                <a:cs typeface="Arial"/>
              </a:rPr>
              <a:t>debajo</a:t>
            </a:r>
            <a:r>
              <a:rPr sz="1800" i="1" spc="26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 </a:t>
            </a:r>
            <a:r>
              <a:rPr sz="1800" i="1" spc="-491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la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cresta,</a:t>
            </a:r>
            <a:r>
              <a:rPr sz="1800" i="1" spc="4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el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sitio</a:t>
            </a:r>
            <a:r>
              <a:rPr sz="1800" i="1" spc="11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inferior</a:t>
            </a:r>
            <a:r>
              <a:rPr sz="1800" i="1" spc="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será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aproximadamente</a:t>
            </a:r>
            <a:r>
              <a:rPr sz="1800" i="1" spc="30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</a:t>
            </a:r>
            <a:r>
              <a:rPr sz="1800" i="1" spc="11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13</a:t>
            </a:r>
            <a:r>
              <a:rPr sz="1800" i="1" dirty="0">
                <a:latin typeface="Arial"/>
                <a:cs typeface="Arial"/>
              </a:rPr>
              <a:t> cm </a:t>
            </a:r>
            <a:r>
              <a:rPr sz="1800" i="1" spc="4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debajo</a:t>
            </a:r>
            <a:r>
              <a:rPr sz="1800" i="1" spc="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la</a:t>
            </a:r>
            <a:r>
              <a:rPr sz="1800" i="1" spc="4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anterior</a:t>
            </a:r>
            <a:r>
              <a:rPr sz="1800" i="1" dirty="0">
                <a:latin typeface="Arial"/>
                <a:cs typeface="Arial"/>
              </a:rPr>
              <a:t> “.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96337" y="4109085"/>
            <a:ext cx="592455" cy="21592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956" rIns="0" bIns="0" rtlCol="0">
            <a:spAutoFit/>
          </a:bodyPr>
          <a:lstStyle/>
          <a:p>
            <a:pPr marL="69056">
              <a:spcBef>
                <a:spcPts val="244"/>
              </a:spcBef>
            </a:pPr>
            <a:r>
              <a:rPr sz="1200" spc="-4" dirty="0">
                <a:latin typeface="Arial"/>
                <a:cs typeface="Arial"/>
              </a:rPr>
              <a:t>13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spc="-4" dirty="0">
                <a:latin typeface="Arial"/>
                <a:cs typeface="Arial"/>
              </a:rPr>
              <a:t>CM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0828" y="1418462"/>
            <a:ext cx="3375278" cy="2400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31969" y="3861054"/>
            <a:ext cx="2993708" cy="95314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528" rIns="0" bIns="0" rtlCol="0">
            <a:spAutoFit/>
          </a:bodyPr>
          <a:lstStyle/>
          <a:p>
            <a:pPr marL="68104" marR="243364">
              <a:spcBef>
                <a:spcPts val="233"/>
              </a:spcBef>
            </a:pPr>
            <a:r>
              <a:rPr sz="1500" dirty="0">
                <a:latin typeface="Arial"/>
                <a:cs typeface="Arial"/>
              </a:rPr>
              <a:t>A </a:t>
            </a:r>
            <a:r>
              <a:rPr sz="1500" spc="-4" dirty="0">
                <a:latin typeface="Arial"/>
                <a:cs typeface="Arial"/>
              </a:rPr>
              <a:t>LAS </a:t>
            </a:r>
            <a:r>
              <a:rPr sz="1500" dirty="0">
                <a:latin typeface="Arial"/>
                <a:cs typeface="Arial"/>
              </a:rPr>
              <a:t>72 HRS. (+ - 6 HRS) SE </a:t>
            </a:r>
            <a:r>
              <a:rPr sz="1500" spc="-409" dirty="0">
                <a:latin typeface="Arial"/>
                <a:cs typeface="Arial"/>
              </a:rPr>
              <a:t> </a:t>
            </a:r>
            <a:r>
              <a:rPr sz="1500" spc="4" dirty="0">
                <a:latin typeface="Arial"/>
                <a:cs typeface="Arial"/>
              </a:rPr>
              <a:t>M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DE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LA</a:t>
            </a:r>
            <a:r>
              <a:rPr sz="1500" spc="-86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I</a:t>
            </a:r>
            <a:r>
              <a:rPr sz="1500" spc="-11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L</a:t>
            </a:r>
            <a:r>
              <a:rPr sz="1500" spc="-56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N</a:t>
            </a:r>
            <a:r>
              <a:rPr sz="1500" spc="8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L</a:t>
            </a:r>
            <a:r>
              <a:rPr sz="1500" spc="-150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A</a:t>
            </a:r>
            <a:r>
              <a:rPr sz="1500" dirty="0">
                <a:latin typeface="Arial"/>
                <a:cs typeface="Arial"/>
              </a:rPr>
              <a:t>REA</a:t>
            </a:r>
            <a:r>
              <a:rPr sz="1500" spc="-8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DE  INOCULACION SUPERIOR E </a:t>
            </a:r>
            <a:r>
              <a:rPr sz="1500" spc="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INFERIOR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5746" y="4942346"/>
            <a:ext cx="5813584" cy="72231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528" rIns="0" bIns="0" rtlCol="0">
            <a:spAutoFit/>
          </a:bodyPr>
          <a:lstStyle/>
          <a:p>
            <a:pPr marL="68104" marR="74771">
              <a:spcBef>
                <a:spcPts val="233"/>
              </a:spcBef>
              <a:tabLst>
                <a:tab pos="4196715" algn="l"/>
              </a:tabLst>
            </a:pPr>
            <a:r>
              <a:rPr sz="1500" dirty="0">
                <a:latin typeface="Arial"/>
                <a:cs typeface="Arial"/>
              </a:rPr>
              <a:t>SE </a:t>
            </a:r>
            <a:r>
              <a:rPr sz="1500" spc="-19" dirty="0">
                <a:latin typeface="Arial"/>
                <a:cs typeface="Arial"/>
              </a:rPr>
              <a:t>RESTAN </a:t>
            </a:r>
            <a:r>
              <a:rPr sz="1500" spc="-4" dirty="0">
                <a:latin typeface="Arial"/>
                <a:cs typeface="Arial"/>
              </a:rPr>
              <a:t>LAS </a:t>
            </a:r>
            <a:r>
              <a:rPr sz="1500" dirty="0">
                <a:latin typeface="Arial"/>
                <a:cs typeface="Arial"/>
              </a:rPr>
              <a:t>MEDIDAS FINALES DE </a:t>
            </a:r>
            <a:r>
              <a:rPr sz="1500" spc="-4" dirty="0">
                <a:latin typeface="Arial"/>
                <a:cs typeface="Arial"/>
              </a:rPr>
              <a:t>LAS </a:t>
            </a:r>
            <a:r>
              <a:rPr sz="1500" dirty="0">
                <a:latin typeface="Arial"/>
                <a:cs typeface="Arial"/>
              </a:rPr>
              <a:t>INICIALES, SE </a:t>
            </a:r>
            <a:r>
              <a:rPr sz="1500" spc="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HACE </a:t>
            </a:r>
            <a:r>
              <a:rPr sz="1500" spc="-4" dirty="0">
                <a:latin typeface="Arial"/>
                <a:cs typeface="Arial"/>
              </a:rPr>
              <a:t>EL</a:t>
            </a:r>
            <a:r>
              <a:rPr sz="1500" spc="-5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REDONDEO</a:t>
            </a:r>
            <a:r>
              <a:rPr sz="1500" spc="-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DE LAS DECIMALES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Y	</a:t>
            </a:r>
            <a:r>
              <a:rPr sz="1500" spc="-4" dirty="0">
                <a:latin typeface="Arial"/>
                <a:cs typeface="Arial"/>
              </a:rPr>
              <a:t>SE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spc="-4" dirty="0">
                <a:latin typeface="Arial"/>
                <a:cs typeface="Arial"/>
              </a:rPr>
              <a:t>PLASMAN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spc="-4" dirty="0">
                <a:latin typeface="Arial"/>
                <a:cs typeface="Arial"/>
              </a:rPr>
              <a:t>EN </a:t>
            </a:r>
            <a:r>
              <a:rPr sz="1500" spc="-40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LA</a:t>
            </a:r>
            <a:r>
              <a:rPr sz="1500" spc="-8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GRAF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CA</a:t>
            </a:r>
            <a:r>
              <a:rPr sz="1500" spc="-94" dirty="0">
                <a:latin typeface="Arial"/>
                <a:cs typeface="Arial"/>
              </a:rPr>
              <a:t> </a:t>
            </a:r>
            <a:r>
              <a:rPr sz="1500" spc="-113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ARA</a:t>
            </a:r>
            <a:r>
              <a:rPr sz="1500" spc="-8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OBT</a:t>
            </a:r>
            <a:r>
              <a:rPr sz="1500" spc="-8" dirty="0">
                <a:latin typeface="Arial"/>
                <a:cs typeface="Arial"/>
              </a:rPr>
              <a:t>E</a:t>
            </a:r>
            <a:r>
              <a:rPr sz="1500" dirty="0">
                <a:latin typeface="Arial"/>
                <a:cs typeface="Arial"/>
              </a:rPr>
              <a:t>NER EL</a:t>
            </a:r>
            <a:r>
              <a:rPr sz="1500" spc="-5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</a:t>
            </a:r>
            <a:r>
              <a:rPr sz="1500" spc="-8" dirty="0">
                <a:latin typeface="Arial"/>
                <a:cs typeface="Arial"/>
              </a:rPr>
              <a:t>S</a:t>
            </a:r>
            <a:r>
              <a:rPr sz="1500" dirty="0">
                <a:latin typeface="Arial"/>
                <a:cs typeface="Arial"/>
              </a:rPr>
              <a:t>U</a:t>
            </a:r>
            <a:r>
              <a:rPr sz="1500" spc="-105" dirty="0">
                <a:latin typeface="Arial"/>
                <a:cs typeface="Arial"/>
              </a:rPr>
              <a:t>L</a:t>
            </a:r>
            <a:r>
              <a:rPr sz="1500" spc="-109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ADO.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280" y="1357768"/>
            <a:ext cx="2239137" cy="345643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2686" y="762000"/>
            <a:ext cx="6039704" cy="306334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9051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8580">
              <a:spcBef>
                <a:spcPts val="229"/>
              </a:spcBef>
            </a:pP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sz="1800" b="1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-1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sz="1800" b="1" spc="-8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</a:t>
            </a:r>
            <a:r>
              <a:rPr sz="1800" b="1" spc="-5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COMPARATIVA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4845" y="998982"/>
            <a:ext cx="3526155" cy="24837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3705381"/>
            <a:ext cx="3505200" cy="2194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1" y="998982"/>
            <a:ext cx="3066668" cy="24837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3000" y="3575343"/>
            <a:ext cx="3066669" cy="21396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39036" y="1161289"/>
            <a:ext cx="3673793" cy="29575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574" rIns="0" bIns="0" rtlCol="0">
            <a:spAutoFit/>
          </a:bodyPr>
          <a:lstStyle/>
          <a:p>
            <a:pPr marL="276225">
              <a:spcBef>
                <a:spcPts val="146"/>
              </a:spcBef>
            </a:pPr>
            <a:r>
              <a:rPr sz="1800" i="1" spc="-4" dirty="0">
                <a:latin typeface="Arial"/>
                <a:cs typeface="Arial"/>
              </a:rPr>
              <a:t>RESULTADO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DE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LA</a:t>
            </a:r>
            <a:r>
              <a:rPr sz="1800" i="1" spc="-8" dirty="0">
                <a:latin typeface="Arial"/>
                <a:cs typeface="Arial"/>
              </a:rPr>
              <a:t> </a:t>
            </a:r>
            <a:r>
              <a:rPr sz="1800" i="1" spc="-4" dirty="0">
                <a:latin typeface="Arial"/>
                <a:cs typeface="Arial"/>
              </a:rPr>
              <a:t>PRUEBA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1244" y="2600325"/>
            <a:ext cx="1007269" cy="3500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69056">
              <a:spcBef>
                <a:spcPts val="210"/>
              </a:spcBef>
            </a:pPr>
            <a:r>
              <a:rPr sz="2100" b="1" spc="-4" dirty="0">
                <a:latin typeface="Arial"/>
                <a:cs typeface="Arial"/>
              </a:rPr>
              <a:t>De</a:t>
            </a:r>
            <a:r>
              <a:rPr sz="2100" b="1" spc="-23" dirty="0">
                <a:latin typeface="Arial"/>
                <a:cs typeface="Arial"/>
              </a:rPr>
              <a:t> </a:t>
            </a:r>
            <a:r>
              <a:rPr sz="2100" b="1" spc="-4" dirty="0">
                <a:latin typeface="Arial"/>
                <a:cs typeface="Arial"/>
              </a:rPr>
              <a:t>6.7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11671" y="2272283"/>
            <a:ext cx="400050" cy="741998"/>
            <a:chOff x="7158228" y="1886711"/>
            <a:chExt cx="533400" cy="989330"/>
          </a:xfrm>
        </p:grpSpPr>
        <p:sp>
          <p:nvSpPr>
            <p:cNvPr id="6" name="object 6"/>
            <p:cNvSpPr/>
            <p:nvPr/>
          </p:nvSpPr>
          <p:spPr>
            <a:xfrm>
              <a:off x="7164324" y="1892807"/>
              <a:ext cx="521334" cy="977265"/>
            </a:xfrm>
            <a:custGeom>
              <a:avLst/>
              <a:gdLst/>
              <a:ahLst/>
              <a:cxnLst/>
              <a:rect l="l" t="t" r="r" b="b"/>
              <a:pathLst>
                <a:path w="521334" h="977264">
                  <a:moveTo>
                    <a:pt x="390905" y="0"/>
                  </a:moveTo>
                  <a:lnTo>
                    <a:pt x="130301" y="0"/>
                  </a:lnTo>
                  <a:lnTo>
                    <a:pt x="130301" y="487425"/>
                  </a:lnTo>
                  <a:lnTo>
                    <a:pt x="0" y="487425"/>
                  </a:lnTo>
                  <a:lnTo>
                    <a:pt x="260603" y="976883"/>
                  </a:lnTo>
                  <a:lnTo>
                    <a:pt x="521207" y="487425"/>
                  </a:lnTo>
                  <a:lnTo>
                    <a:pt x="390905" y="487425"/>
                  </a:lnTo>
                  <a:lnTo>
                    <a:pt x="390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7" name="object 7"/>
            <p:cNvSpPr/>
            <p:nvPr/>
          </p:nvSpPr>
          <p:spPr>
            <a:xfrm>
              <a:off x="7164324" y="1892807"/>
              <a:ext cx="521334" cy="977265"/>
            </a:xfrm>
            <a:custGeom>
              <a:avLst/>
              <a:gdLst/>
              <a:ahLst/>
              <a:cxnLst/>
              <a:rect l="l" t="t" r="r" b="b"/>
              <a:pathLst>
                <a:path w="521334" h="977264">
                  <a:moveTo>
                    <a:pt x="130301" y="0"/>
                  </a:moveTo>
                  <a:lnTo>
                    <a:pt x="130301" y="487425"/>
                  </a:lnTo>
                  <a:lnTo>
                    <a:pt x="0" y="487425"/>
                  </a:lnTo>
                  <a:lnTo>
                    <a:pt x="260603" y="976883"/>
                  </a:lnTo>
                  <a:lnTo>
                    <a:pt x="521207" y="487425"/>
                  </a:lnTo>
                  <a:lnTo>
                    <a:pt x="390905" y="487425"/>
                  </a:lnTo>
                  <a:lnTo>
                    <a:pt x="390905" y="0"/>
                  </a:lnTo>
                  <a:lnTo>
                    <a:pt x="130301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055739" y="2654047"/>
            <a:ext cx="737235" cy="3496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194" rIns="0" bIns="0" rtlCol="0">
            <a:spAutoFit/>
          </a:bodyPr>
          <a:lstStyle/>
          <a:p>
            <a:pPr marL="68580">
              <a:spcBef>
                <a:spcPts val="206"/>
              </a:spcBef>
            </a:pPr>
            <a:r>
              <a:rPr sz="2100" b="1" spc="-4" dirty="0">
                <a:latin typeface="Arial"/>
                <a:cs typeface="Arial"/>
              </a:rPr>
              <a:t>a</a:t>
            </a:r>
            <a:r>
              <a:rPr sz="2100" b="1" spc="-38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6.5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1244" y="3950208"/>
            <a:ext cx="932974" cy="35057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146" rIns="0" bIns="0" rtlCol="0">
            <a:spAutoFit/>
          </a:bodyPr>
          <a:lstStyle/>
          <a:p>
            <a:pPr marL="69056">
              <a:spcBef>
                <a:spcPts val="214"/>
              </a:spcBef>
            </a:pPr>
            <a:r>
              <a:rPr sz="2100" b="1" spc="-4" dirty="0">
                <a:latin typeface="Arial"/>
                <a:cs typeface="Arial"/>
              </a:rPr>
              <a:t>De</a:t>
            </a:r>
            <a:r>
              <a:rPr sz="2100" b="1" spc="-26" dirty="0">
                <a:latin typeface="Arial"/>
                <a:cs typeface="Arial"/>
              </a:rPr>
              <a:t> </a:t>
            </a:r>
            <a:r>
              <a:rPr sz="2100" b="1" spc="-4" dirty="0">
                <a:latin typeface="Arial"/>
                <a:cs typeface="Arial"/>
              </a:rPr>
              <a:t>6.8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565392" y="3404997"/>
            <a:ext cx="400050" cy="742950"/>
            <a:chOff x="7229856" y="3396996"/>
            <a:chExt cx="533400" cy="990600"/>
          </a:xfrm>
        </p:grpSpPr>
        <p:sp>
          <p:nvSpPr>
            <p:cNvPr id="11" name="object 11"/>
            <p:cNvSpPr/>
            <p:nvPr/>
          </p:nvSpPr>
          <p:spPr>
            <a:xfrm>
              <a:off x="7235952" y="3403092"/>
              <a:ext cx="521334" cy="978535"/>
            </a:xfrm>
            <a:custGeom>
              <a:avLst/>
              <a:gdLst/>
              <a:ahLst/>
              <a:cxnLst/>
              <a:rect l="l" t="t" r="r" b="b"/>
              <a:pathLst>
                <a:path w="521334" h="978535">
                  <a:moveTo>
                    <a:pt x="260603" y="0"/>
                  </a:moveTo>
                  <a:lnTo>
                    <a:pt x="0" y="489458"/>
                  </a:lnTo>
                  <a:lnTo>
                    <a:pt x="130301" y="489458"/>
                  </a:lnTo>
                  <a:lnTo>
                    <a:pt x="130301" y="978408"/>
                  </a:lnTo>
                  <a:lnTo>
                    <a:pt x="390905" y="978408"/>
                  </a:lnTo>
                  <a:lnTo>
                    <a:pt x="390905" y="489458"/>
                  </a:lnTo>
                  <a:lnTo>
                    <a:pt x="521207" y="489458"/>
                  </a:lnTo>
                  <a:lnTo>
                    <a:pt x="260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235952" y="3403092"/>
              <a:ext cx="521334" cy="978535"/>
            </a:xfrm>
            <a:custGeom>
              <a:avLst/>
              <a:gdLst/>
              <a:ahLst/>
              <a:cxnLst/>
              <a:rect l="l" t="t" r="r" b="b"/>
              <a:pathLst>
                <a:path w="521334" h="978535">
                  <a:moveTo>
                    <a:pt x="130301" y="978408"/>
                  </a:moveTo>
                  <a:lnTo>
                    <a:pt x="130301" y="489458"/>
                  </a:lnTo>
                  <a:lnTo>
                    <a:pt x="0" y="489458"/>
                  </a:lnTo>
                  <a:lnTo>
                    <a:pt x="260603" y="0"/>
                  </a:lnTo>
                  <a:lnTo>
                    <a:pt x="521207" y="489458"/>
                  </a:lnTo>
                  <a:lnTo>
                    <a:pt x="390905" y="489458"/>
                  </a:lnTo>
                  <a:lnTo>
                    <a:pt x="390905" y="978408"/>
                  </a:lnTo>
                  <a:lnTo>
                    <a:pt x="130301" y="97840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18044" y="3950208"/>
            <a:ext cx="586740" cy="35057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146" rIns="0" bIns="0" rtlCol="0">
            <a:spAutoFit/>
          </a:bodyPr>
          <a:lstStyle/>
          <a:p>
            <a:pPr marL="68104">
              <a:spcBef>
                <a:spcPts val="214"/>
              </a:spcBef>
              <a:tabLst>
                <a:tab pos="364331" algn="l"/>
              </a:tabLst>
            </a:pPr>
            <a:r>
              <a:rPr sz="2100" b="1" spc="-4" dirty="0">
                <a:latin typeface="Arial"/>
                <a:cs typeface="Arial"/>
              </a:rPr>
              <a:t>a	7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81244" y="2114550"/>
            <a:ext cx="1007269" cy="3500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69056">
              <a:spcBef>
                <a:spcPts val="210"/>
              </a:spcBef>
            </a:pPr>
            <a:r>
              <a:rPr sz="2100" b="1" spc="-4" dirty="0">
                <a:latin typeface="Arial"/>
                <a:cs typeface="Arial"/>
              </a:rPr>
              <a:t>De</a:t>
            </a:r>
            <a:r>
              <a:rPr sz="2100" b="1" spc="-23" dirty="0">
                <a:latin typeface="Arial"/>
                <a:cs typeface="Arial"/>
              </a:rPr>
              <a:t> </a:t>
            </a:r>
            <a:r>
              <a:rPr sz="2100" b="1" spc="-4" dirty="0">
                <a:latin typeface="Arial"/>
                <a:cs typeface="Arial"/>
              </a:rPr>
              <a:t>6.2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02017" y="2114550"/>
            <a:ext cx="737235" cy="3500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68580">
              <a:spcBef>
                <a:spcPts val="210"/>
              </a:spcBef>
            </a:pPr>
            <a:r>
              <a:rPr sz="2100" b="1" spc="-4" dirty="0">
                <a:latin typeface="Arial"/>
                <a:cs typeface="Arial"/>
              </a:rPr>
              <a:t>a</a:t>
            </a:r>
            <a:r>
              <a:rPr sz="2100" b="1" spc="-41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6.0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81244" y="3464433"/>
            <a:ext cx="932974" cy="3500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69056">
              <a:spcBef>
                <a:spcPts val="210"/>
              </a:spcBef>
            </a:pPr>
            <a:r>
              <a:rPr sz="2100" b="1" spc="-4" dirty="0">
                <a:latin typeface="Arial"/>
                <a:cs typeface="Arial"/>
              </a:rPr>
              <a:t>De</a:t>
            </a:r>
            <a:r>
              <a:rPr sz="2100" b="1" spc="-23" dirty="0">
                <a:latin typeface="Arial"/>
                <a:cs typeface="Arial"/>
              </a:rPr>
              <a:t> </a:t>
            </a:r>
            <a:r>
              <a:rPr sz="2100" b="1" spc="-4" dirty="0">
                <a:latin typeface="Arial"/>
                <a:cs typeface="Arial"/>
              </a:rPr>
              <a:t>6.3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10603" y="3464433"/>
            <a:ext cx="737235" cy="3500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68580">
              <a:spcBef>
                <a:spcPts val="210"/>
              </a:spcBef>
            </a:pPr>
            <a:r>
              <a:rPr sz="2100" b="1" spc="-4" dirty="0">
                <a:latin typeface="Arial"/>
                <a:cs typeface="Arial"/>
              </a:rPr>
              <a:t>a</a:t>
            </a:r>
            <a:r>
              <a:rPr sz="2100" b="1" spc="-38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6.5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828" y="1543051"/>
            <a:ext cx="3983677" cy="431596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401246" y="4515421"/>
            <a:ext cx="2376488" cy="952664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00"/>
            </a:solidFill>
          </a:ln>
        </p:spPr>
        <p:txBody>
          <a:bodyPr vert="horz" wrap="square" lIns="0" tIns="29051" rIns="0" bIns="0" rtlCol="0">
            <a:spAutoFit/>
          </a:bodyPr>
          <a:lstStyle/>
          <a:p>
            <a:pPr marL="68580">
              <a:spcBef>
                <a:spcPts val="229"/>
              </a:spcBef>
            </a:pPr>
            <a:r>
              <a:rPr sz="1500" b="1" dirty="0">
                <a:latin typeface="Arial"/>
                <a:cs typeface="Arial"/>
              </a:rPr>
              <a:t>Resultado</a:t>
            </a:r>
            <a:r>
              <a:rPr sz="1500" b="1" spc="-34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de</a:t>
            </a:r>
            <a:r>
              <a:rPr sz="1500" b="1" spc="-11" dirty="0">
                <a:latin typeface="Arial"/>
                <a:cs typeface="Arial"/>
              </a:rPr>
              <a:t> </a:t>
            </a:r>
            <a:r>
              <a:rPr sz="1500" b="1" spc="-4" dirty="0">
                <a:latin typeface="Arial"/>
                <a:cs typeface="Arial"/>
              </a:rPr>
              <a:t>la</a:t>
            </a:r>
            <a:r>
              <a:rPr sz="1500" b="1" spc="-23" dirty="0">
                <a:latin typeface="Arial"/>
                <a:cs typeface="Arial"/>
              </a:rPr>
              <a:t> </a:t>
            </a:r>
            <a:r>
              <a:rPr sz="1500" b="1" dirty="0" err="1">
                <a:latin typeface="Arial"/>
                <a:cs typeface="Arial"/>
              </a:rPr>
              <a:t>prueba</a:t>
            </a:r>
            <a:r>
              <a:rPr sz="1500" b="1" dirty="0">
                <a:latin typeface="Arial"/>
                <a:cs typeface="Arial"/>
              </a:rPr>
              <a:t>:</a:t>
            </a:r>
            <a:endParaRPr sz="1500" dirty="0">
              <a:latin typeface="Arial"/>
              <a:cs typeface="Arial"/>
            </a:endParaRPr>
          </a:p>
          <a:p>
            <a:pPr marL="68580" marR="1007269"/>
            <a:r>
              <a:rPr sz="1500" b="1" spc="-4" dirty="0">
                <a:solidFill>
                  <a:srgbClr val="FF0000"/>
                </a:solidFill>
                <a:latin typeface="Arial"/>
                <a:cs typeface="Arial"/>
              </a:rPr>
              <a:t>Positivos </a:t>
            </a: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008000"/>
                </a:solidFill>
                <a:latin typeface="Arial"/>
                <a:cs typeface="Arial"/>
              </a:rPr>
              <a:t>Negativos, </a:t>
            </a:r>
            <a:r>
              <a:rPr sz="15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9900"/>
                </a:solidFill>
                <a:latin typeface="Arial"/>
                <a:cs typeface="Arial"/>
              </a:rPr>
              <a:t>Sospechosos.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62397" y="1075563"/>
            <a:ext cx="2215515" cy="789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623" rIns="0" bIns="0" rtlCol="0">
            <a:spAutoFit/>
          </a:bodyPr>
          <a:lstStyle/>
          <a:p>
            <a:pPr marL="69056" marR="66675">
              <a:spcBef>
                <a:spcPts val="217"/>
              </a:spcBef>
            </a:pPr>
            <a:r>
              <a:rPr sz="1650" spc="-4" dirty="0">
                <a:latin typeface="Arial"/>
                <a:cs typeface="Arial"/>
              </a:rPr>
              <a:t>“</a:t>
            </a:r>
            <a:r>
              <a:rPr sz="1650" i="1" spc="-4" dirty="0">
                <a:latin typeface="Arial"/>
                <a:cs typeface="Arial"/>
              </a:rPr>
              <a:t>El registro final de las </a:t>
            </a:r>
            <a:r>
              <a:rPr sz="1650" i="1" spc="-450" dirty="0">
                <a:latin typeface="Arial"/>
                <a:cs typeface="Arial"/>
              </a:rPr>
              <a:t> </a:t>
            </a:r>
            <a:r>
              <a:rPr sz="1650" i="1" spc="-4" dirty="0">
                <a:latin typeface="Arial"/>
                <a:cs typeface="Arial"/>
              </a:rPr>
              <a:t>medidas</a:t>
            </a:r>
            <a:r>
              <a:rPr sz="1650" i="1" spc="15" dirty="0">
                <a:latin typeface="Arial"/>
                <a:cs typeface="Arial"/>
              </a:rPr>
              <a:t> </a:t>
            </a:r>
            <a:r>
              <a:rPr sz="1650" i="1" spc="-4" dirty="0">
                <a:latin typeface="Arial"/>
                <a:cs typeface="Arial"/>
              </a:rPr>
              <a:t>deberá </a:t>
            </a:r>
            <a:r>
              <a:rPr sz="1650" i="1" dirty="0">
                <a:latin typeface="Arial"/>
                <a:cs typeface="Arial"/>
              </a:rPr>
              <a:t> </a:t>
            </a:r>
            <a:r>
              <a:rPr sz="1650" i="1" spc="-4" dirty="0">
                <a:latin typeface="Arial"/>
                <a:cs typeface="Arial"/>
              </a:rPr>
              <a:t>redondearse</a:t>
            </a:r>
            <a:r>
              <a:rPr sz="1650" i="1" spc="4" dirty="0">
                <a:latin typeface="Arial"/>
                <a:cs typeface="Arial"/>
              </a:rPr>
              <a:t> </a:t>
            </a:r>
            <a:r>
              <a:rPr sz="1650" i="1" spc="-4" dirty="0">
                <a:latin typeface="Arial"/>
                <a:cs typeface="Arial"/>
              </a:rPr>
              <a:t>“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16405" y="5699532"/>
            <a:ext cx="74199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IBARRA</a:t>
            </a:r>
            <a:r>
              <a:rPr sz="900" spc="-26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LEMAS.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5931" y="5585515"/>
            <a:ext cx="2904172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  <a:tabLst>
                <a:tab pos="2787491" algn="l"/>
              </a:tabLst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900" spc="4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900" spc="-8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9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4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VZ</a:t>
            </a:r>
            <a:r>
              <a:rPr sz="900" spc="-8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900" spc="-6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900" spc="-8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900" spc="-4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900" spc="-1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238" spc="-5" baseline="2525" dirty="0">
                <a:solidFill>
                  <a:srgbClr val="94B3D6"/>
                </a:solidFill>
                <a:latin typeface="Arial"/>
                <a:cs typeface="Arial"/>
              </a:rPr>
              <a:t>21</a:t>
            </a:r>
            <a:endParaRPr sz="1238" baseline="2525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2105" y="926192"/>
            <a:ext cx="6624961" cy="3072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00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8104">
              <a:spcBef>
                <a:spcPts val="236"/>
              </a:spcBef>
            </a:pPr>
            <a:r>
              <a:rPr sz="1800" b="1" spc="-4" dirty="0"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sz="1800" b="1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4" dirty="0">
                <a:latin typeface="Arial" panose="020B0604020202020204" pitchFamily="34" charset="0"/>
                <a:cs typeface="Arial" panose="020B0604020202020204" pitchFamily="34" charset="0"/>
              </a:rPr>
              <a:t>TUBERCULINA</a:t>
            </a:r>
            <a:r>
              <a:rPr sz="1800" b="1" spc="-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8" dirty="0">
                <a:latin typeface="Arial" panose="020B0604020202020204" pitchFamily="34" charset="0"/>
                <a:cs typeface="Arial" panose="020B0604020202020204" pitchFamily="34" charset="0"/>
              </a:rPr>
              <a:t>CERVICAL</a:t>
            </a:r>
            <a:r>
              <a:rPr sz="1800" b="1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30" dirty="0">
                <a:latin typeface="Arial" panose="020B0604020202020204" pitchFamily="34" charset="0"/>
                <a:cs typeface="Arial" panose="020B0604020202020204" pitchFamily="34" charset="0"/>
              </a:rPr>
              <a:t>COMPARATIVA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21225" y="1530477"/>
            <a:ext cx="2224564" cy="3165158"/>
            <a:chOff x="5437632" y="897636"/>
            <a:chExt cx="2966085" cy="42202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5544" y="955548"/>
              <a:ext cx="2849879" cy="41041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66588" y="926592"/>
              <a:ext cx="2908300" cy="4162425"/>
            </a:xfrm>
            <a:custGeom>
              <a:avLst/>
              <a:gdLst/>
              <a:ahLst/>
              <a:cxnLst/>
              <a:rect l="l" t="t" r="r" b="b"/>
              <a:pathLst>
                <a:path w="2908300" h="4162425">
                  <a:moveTo>
                    <a:pt x="0" y="4162044"/>
                  </a:moveTo>
                  <a:lnTo>
                    <a:pt x="2907791" y="4162044"/>
                  </a:lnTo>
                  <a:lnTo>
                    <a:pt x="2907791" y="0"/>
                  </a:lnTo>
                  <a:lnTo>
                    <a:pt x="0" y="0"/>
                  </a:lnTo>
                  <a:lnTo>
                    <a:pt x="0" y="4162044"/>
                  </a:lnTo>
                  <a:close/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72105" y="1451380"/>
            <a:ext cx="4061667" cy="4270478"/>
            <a:chOff x="219456" y="946403"/>
            <a:chExt cx="4968240" cy="553974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946403"/>
              <a:ext cx="4968240" cy="55397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327" y="3717036"/>
              <a:ext cx="242315" cy="2423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4320" y="3075431"/>
              <a:ext cx="240791" cy="24231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64658" y="4806315"/>
            <a:ext cx="2440305" cy="141625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956" rIns="0" bIns="0" rtlCol="0">
            <a:spAutoFit/>
          </a:bodyPr>
          <a:lstStyle/>
          <a:p>
            <a:pPr marL="69056" marR="80963">
              <a:spcBef>
                <a:spcPts val="244"/>
              </a:spcBef>
            </a:pPr>
            <a:r>
              <a:rPr sz="1800" spc="-4" dirty="0">
                <a:latin typeface="Arial"/>
                <a:cs typeface="Arial"/>
              </a:rPr>
              <a:t>Los</a:t>
            </a:r>
            <a:r>
              <a:rPr sz="1800" spc="-11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positivos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deben</a:t>
            </a:r>
            <a:r>
              <a:rPr sz="1800" spc="4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marcarse </a:t>
            </a:r>
            <a:r>
              <a:rPr sz="1800" spc="-363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4" dirty="0">
                <a:latin typeface="Arial"/>
                <a:cs typeface="Arial"/>
              </a:rPr>
              <a:t>fuego </a:t>
            </a:r>
            <a:r>
              <a:rPr sz="1800" dirty="0">
                <a:latin typeface="Arial"/>
                <a:cs typeface="Arial"/>
              </a:rPr>
              <a:t>con </a:t>
            </a:r>
            <a:r>
              <a:rPr sz="1800" spc="-4" dirty="0">
                <a:latin typeface="Arial"/>
                <a:cs typeface="Arial"/>
              </a:rPr>
              <a:t>la </a:t>
            </a:r>
            <a:r>
              <a:rPr sz="1800" dirty="0">
                <a:latin typeface="Arial"/>
                <a:cs typeface="Arial"/>
              </a:rPr>
              <a:t>“T” </a:t>
            </a:r>
            <a:r>
              <a:rPr sz="1800" spc="-4" dirty="0">
                <a:latin typeface="Arial"/>
                <a:cs typeface="Arial"/>
              </a:rPr>
              <a:t>en el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masetero izquierdo 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4" dirty="0">
                <a:latin typeface="Arial"/>
                <a:cs typeface="Arial"/>
              </a:rPr>
              <a:t>enviarse </a:t>
            </a:r>
            <a:r>
              <a:rPr sz="1800" spc="-368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a sacrificio.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88796" y="3129534"/>
            <a:ext cx="648176" cy="169277"/>
          </a:xfrm>
          <a:prstGeom prst="rect">
            <a:avLst/>
          </a:prstGeom>
          <a:solidFill>
            <a:srgbClr val="66FF33"/>
          </a:solidFill>
        </p:spPr>
        <p:txBody>
          <a:bodyPr vert="horz" wrap="square" lIns="0" tIns="30480" rIns="0" bIns="0" rtlCol="0">
            <a:spAutoFit/>
          </a:bodyPr>
          <a:lstStyle/>
          <a:p>
            <a:pPr marL="68104">
              <a:spcBef>
                <a:spcPts val="240"/>
              </a:spcBef>
            </a:pPr>
            <a:r>
              <a:rPr sz="900" spc="-4" dirty="0">
                <a:latin typeface="Arial"/>
                <a:cs typeface="Arial"/>
              </a:rPr>
              <a:t>Negativos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3315" y="2495170"/>
            <a:ext cx="828675" cy="1702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433" rIns="0" bIns="0" rtlCol="0">
            <a:spAutoFit/>
          </a:bodyPr>
          <a:lstStyle/>
          <a:p>
            <a:pPr marL="69056">
              <a:spcBef>
                <a:spcPts val="248"/>
              </a:spcBef>
            </a:pPr>
            <a:r>
              <a:rPr sz="900" spc="-4" dirty="0">
                <a:latin typeface="Arial"/>
                <a:cs typeface="Arial"/>
              </a:rPr>
              <a:t>Sospechosos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77615" y="4806315"/>
            <a:ext cx="599123" cy="170720"/>
          </a:xfrm>
          <a:prstGeom prst="rect">
            <a:avLst/>
          </a:prstGeom>
          <a:solidFill>
            <a:srgbClr val="FF0000">
              <a:alpha val="16862"/>
            </a:srgbClr>
          </a:solidFill>
        </p:spPr>
        <p:txBody>
          <a:bodyPr vert="horz" wrap="square" lIns="0" tIns="31909" rIns="0" bIns="0" rtlCol="0">
            <a:spAutoFit/>
          </a:bodyPr>
          <a:lstStyle/>
          <a:p>
            <a:pPr marL="69056">
              <a:spcBef>
                <a:spcPts val="251"/>
              </a:spcBef>
            </a:pPr>
            <a:r>
              <a:rPr sz="900" spc="-4" dirty="0">
                <a:latin typeface="Arial"/>
                <a:cs typeface="Arial"/>
              </a:rPr>
              <a:t>Positivos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45ABDB-BBF3-4AA9-AF73-0D6A4751DB7A}"/>
              </a:ext>
            </a:extLst>
          </p:cNvPr>
          <p:cNvGrpSpPr/>
          <p:nvPr/>
        </p:nvGrpSpPr>
        <p:grpSpPr>
          <a:xfrm>
            <a:off x="3429000" y="2895600"/>
            <a:ext cx="4895726" cy="3373250"/>
            <a:chOff x="3068061" y="2381506"/>
            <a:chExt cx="6172200" cy="40039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422" y="3558796"/>
              <a:ext cx="4426839" cy="2826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8061" y="2381506"/>
              <a:ext cx="5754053" cy="1177290"/>
            </a:xfrm>
            <a:custGeom>
              <a:avLst/>
              <a:gdLst/>
              <a:ahLst/>
              <a:cxnLst/>
              <a:rect l="l" t="t" r="r" b="b"/>
              <a:pathLst>
                <a:path w="7672070" h="1569720">
                  <a:moveTo>
                    <a:pt x="7671816" y="0"/>
                  </a:moveTo>
                  <a:lnTo>
                    <a:pt x="0" y="0"/>
                  </a:lnTo>
                  <a:lnTo>
                    <a:pt x="0" y="1569719"/>
                  </a:lnTo>
                  <a:lnTo>
                    <a:pt x="7671816" y="1569719"/>
                  </a:lnTo>
                  <a:lnTo>
                    <a:pt x="7671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4364" y="2616964"/>
              <a:ext cx="432054" cy="50977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58363" y="1136564"/>
            <a:ext cx="6128237" cy="20024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465773" algn="ctr">
              <a:spcBef>
                <a:spcPts val="75"/>
              </a:spcBef>
            </a:pPr>
            <a:r>
              <a:rPr b="1" spc="-4" dirty="0">
                <a:latin typeface="Arial"/>
                <a:cs typeface="Arial"/>
              </a:rPr>
              <a:t>PRUEBA</a:t>
            </a:r>
            <a:r>
              <a:rPr b="1" spc="-75" dirty="0">
                <a:latin typeface="Arial"/>
                <a:cs typeface="Arial"/>
              </a:rPr>
              <a:t> </a:t>
            </a:r>
            <a:r>
              <a:rPr b="1" spc="-8" dirty="0">
                <a:latin typeface="Arial"/>
                <a:cs typeface="Arial"/>
              </a:rPr>
              <a:t>CERVICAL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SIMPLE</a:t>
            </a:r>
          </a:p>
          <a:p>
            <a:pPr>
              <a:lnSpc>
                <a:spcPct val="100000"/>
              </a:lnSpc>
            </a:pPr>
            <a:endParaRPr sz="2550" dirty="0">
              <a:latin typeface="Arial"/>
              <a:cs typeface="Arial"/>
            </a:endParaRPr>
          </a:p>
          <a:p>
            <a:pPr marL="9525" marR="3810">
              <a:spcBef>
                <a:spcPts val="4"/>
              </a:spcBef>
            </a:pPr>
            <a:r>
              <a:rPr sz="2000" spc="-4" dirty="0">
                <a:latin typeface="Arial"/>
                <a:cs typeface="Arial"/>
              </a:rPr>
              <a:t>Está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indicada</a:t>
            </a:r>
            <a:r>
              <a:rPr sz="2000" spc="23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para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probar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hatos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 </a:t>
            </a:r>
            <a:r>
              <a:rPr sz="2000" spc="-4" dirty="0">
                <a:latin typeface="Arial"/>
                <a:cs typeface="Arial"/>
              </a:rPr>
              <a:t>los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que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conoce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la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existencia</a:t>
            </a:r>
            <a:r>
              <a:rPr sz="2000" spc="26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de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M.</a:t>
            </a:r>
            <a:r>
              <a:rPr sz="2000" i="1" spc="-4" dirty="0">
                <a:latin typeface="Arial"/>
                <a:cs typeface="Arial"/>
              </a:rPr>
              <a:t> bovis,</a:t>
            </a:r>
            <a:r>
              <a:rPr sz="2000" i="1" spc="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o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ganado</a:t>
            </a:r>
            <a:r>
              <a:rPr sz="2000" spc="11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que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estuvo 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expuesto</a:t>
            </a:r>
            <a:r>
              <a:rPr sz="2000" spc="26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directa</a:t>
            </a:r>
            <a:r>
              <a:rPr sz="2000" spc="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o</a:t>
            </a:r>
            <a:r>
              <a:rPr sz="2000" spc="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indirectamente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con</a:t>
            </a:r>
            <a:r>
              <a:rPr sz="2000" spc="19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hatos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infectados </a:t>
            </a:r>
            <a:r>
              <a:rPr sz="2000" spc="-49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M.</a:t>
            </a:r>
            <a:r>
              <a:rPr sz="2000" i="1" spc="-11" dirty="0">
                <a:latin typeface="Arial"/>
                <a:cs typeface="Arial"/>
              </a:rPr>
              <a:t> </a:t>
            </a:r>
            <a:r>
              <a:rPr sz="2000" i="1" spc="-4" dirty="0">
                <a:latin typeface="Arial"/>
                <a:cs typeface="Arial"/>
              </a:rPr>
              <a:t>bovis.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200" y="4509136"/>
            <a:ext cx="3200400" cy="64488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051" rIns="0" bIns="0" rtlCol="0">
            <a:spAutoFit/>
          </a:bodyPr>
          <a:lstStyle/>
          <a:p>
            <a:pPr marL="68104">
              <a:spcBef>
                <a:spcPts val="229"/>
              </a:spcBef>
              <a:tabLst>
                <a:tab pos="2152650" algn="l"/>
              </a:tabLst>
            </a:pPr>
            <a:r>
              <a:rPr sz="2000" spc="-4" dirty="0">
                <a:latin typeface="Arial"/>
                <a:cs typeface="Arial"/>
              </a:rPr>
              <a:t>Sensibilidad:</a:t>
            </a:r>
            <a:r>
              <a:rPr sz="2000" spc="127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90-95</a:t>
            </a:r>
            <a:r>
              <a:rPr lang="en-US" sz="2000" spc="-4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%</a:t>
            </a:r>
            <a:endParaRPr sz="2000" dirty="0">
              <a:latin typeface="Arial"/>
              <a:cs typeface="Arial"/>
            </a:endParaRPr>
          </a:p>
          <a:p>
            <a:pPr marL="68104"/>
            <a:r>
              <a:rPr sz="2000" spc="-4" dirty="0">
                <a:latin typeface="Arial"/>
                <a:cs typeface="Arial"/>
              </a:rPr>
              <a:t>Especificidad: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90</a:t>
            </a:r>
            <a:r>
              <a:rPr sz="2000" spc="-2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%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821744" y="2727667"/>
            <a:ext cx="3240701" cy="2535847"/>
            <a:chOff x="4902708" y="2714244"/>
            <a:chExt cx="4004934" cy="3147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1664" y="2743200"/>
              <a:ext cx="3975978" cy="31185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02708" y="2714244"/>
              <a:ext cx="3900170" cy="2940050"/>
            </a:xfrm>
            <a:custGeom>
              <a:avLst/>
              <a:gdLst/>
              <a:ahLst/>
              <a:cxnLst/>
              <a:rect l="l" t="t" r="r" b="b"/>
              <a:pathLst>
                <a:path w="3900170" h="2940050">
                  <a:moveTo>
                    <a:pt x="0" y="2939795"/>
                  </a:moveTo>
                  <a:lnTo>
                    <a:pt x="3899916" y="2939795"/>
                  </a:lnTo>
                  <a:lnTo>
                    <a:pt x="3899916" y="0"/>
                  </a:lnTo>
                  <a:lnTo>
                    <a:pt x="0" y="0"/>
                  </a:lnTo>
                  <a:lnTo>
                    <a:pt x="0" y="2939795"/>
                  </a:lnTo>
                  <a:close/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43000" y="1035679"/>
            <a:ext cx="5377815" cy="14074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800" b="1" i="1" spc="-4" dirty="0">
                <a:latin typeface="Arial"/>
                <a:cs typeface="Arial"/>
              </a:rPr>
              <a:t>LA</a:t>
            </a:r>
            <a:r>
              <a:rPr sz="1800" b="1" i="1" spc="-68" dirty="0">
                <a:latin typeface="Arial"/>
                <a:cs typeface="Arial"/>
              </a:rPr>
              <a:t> </a:t>
            </a:r>
            <a:r>
              <a:rPr sz="1800" b="1" i="1" spc="-4" dirty="0">
                <a:latin typeface="Arial"/>
                <a:cs typeface="Arial"/>
              </a:rPr>
              <a:t>REACCION</a:t>
            </a:r>
            <a:r>
              <a:rPr sz="1800" b="1" i="1" spc="8" dirty="0">
                <a:latin typeface="Arial"/>
                <a:cs typeface="Arial"/>
              </a:rPr>
              <a:t> </a:t>
            </a:r>
            <a:r>
              <a:rPr sz="1800" b="1" i="1" spc="-4" dirty="0">
                <a:latin typeface="Arial"/>
                <a:cs typeface="Arial"/>
              </a:rPr>
              <a:t>DE</a:t>
            </a:r>
            <a:r>
              <a:rPr sz="1800" b="1" i="1" dirty="0">
                <a:latin typeface="Arial"/>
                <a:cs typeface="Arial"/>
              </a:rPr>
              <a:t> </a:t>
            </a:r>
            <a:r>
              <a:rPr sz="1800" b="1" i="1" spc="-4" dirty="0">
                <a:latin typeface="Arial"/>
                <a:cs typeface="Arial"/>
              </a:rPr>
              <a:t>LA</a:t>
            </a:r>
            <a:r>
              <a:rPr sz="1800" b="1" i="1" spc="-68" dirty="0">
                <a:latin typeface="Arial"/>
                <a:cs typeface="Arial"/>
              </a:rPr>
              <a:t> </a:t>
            </a:r>
            <a:r>
              <a:rPr sz="1800" b="1" i="1" spc="-4" dirty="0">
                <a:latin typeface="Arial"/>
                <a:cs typeface="Arial"/>
              </a:rPr>
              <a:t>PRUEBA</a:t>
            </a:r>
            <a:r>
              <a:rPr sz="1800" b="1" i="1" spc="-41" dirty="0">
                <a:latin typeface="Arial"/>
                <a:cs typeface="Arial"/>
              </a:rPr>
              <a:t> </a:t>
            </a:r>
            <a:r>
              <a:rPr sz="1800" b="1" i="1" spc="-8" dirty="0">
                <a:latin typeface="Arial"/>
                <a:cs typeface="Arial"/>
              </a:rPr>
              <a:t>CERVICAL</a:t>
            </a:r>
            <a:r>
              <a:rPr sz="1800" b="1" i="1" spc="-11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SIMPLE </a:t>
            </a:r>
            <a:r>
              <a:rPr sz="1800" b="1" i="1" spc="-488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SE</a:t>
            </a:r>
            <a:r>
              <a:rPr sz="1800" b="1" i="1" spc="-11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CLASIFICA</a:t>
            </a:r>
            <a:r>
              <a:rPr sz="1800" b="1" i="1" spc="-68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EN:</a:t>
            </a:r>
            <a:endParaRPr lang="en-US" sz="1800" b="1" i="1" dirty="0">
              <a:latin typeface="Arial"/>
              <a:cs typeface="Arial"/>
            </a:endParaRPr>
          </a:p>
          <a:p>
            <a:pPr marL="9525" marR="3810">
              <a:spcBef>
                <a:spcPts val="75"/>
              </a:spcBef>
            </a:pPr>
            <a:endParaRPr sz="1800" b="1" dirty="0">
              <a:latin typeface="Arial"/>
              <a:cs typeface="Arial"/>
            </a:endParaRPr>
          </a:p>
          <a:p>
            <a:pPr marL="2324100" indent="-257651">
              <a:buFont typeface="Arial"/>
              <a:buChar char="•"/>
              <a:tabLst>
                <a:tab pos="2324100" algn="l"/>
                <a:tab pos="2324576" algn="l"/>
              </a:tabLst>
            </a:pPr>
            <a:r>
              <a:rPr sz="1800" b="1" i="1" spc="-19" dirty="0">
                <a:latin typeface="Arial"/>
                <a:cs typeface="Arial"/>
              </a:rPr>
              <a:t>NEGATIVO</a:t>
            </a:r>
            <a:endParaRPr sz="1800" b="1" dirty="0">
              <a:latin typeface="Arial"/>
              <a:cs typeface="Arial"/>
            </a:endParaRPr>
          </a:p>
          <a:p>
            <a:pPr marL="2324100" indent="-257651">
              <a:buFont typeface="Arial"/>
              <a:buChar char="•"/>
              <a:tabLst>
                <a:tab pos="2324100" algn="l"/>
                <a:tab pos="2324576" algn="l"/>
              </a:tabLst>
            </a:pPr>
            <a:r>
              <a:rPr sz="1800" b="1" i="1" spc="-11" dirty="0">
                <a:latin typeface="Arial"/>
                <a:cs typeface="Arial"/>
              </a:rPr>
              <a:t>REACTOR</a:t>
            </a:r>
            <a:endParaRPr sz="18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14400" y="2682621"/>
            <a:ext cx="3470434" cy="2624614"/>
            <a:chOff x="193547" y="2433827"/>
            <a:chExt cx="4627245" cy="34994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2491739"/>
              <a:ext cx="4511040" cy="33832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2503" y="2462783"/>
              <a:ext cx="4569460" cy="3441700"/>
            </a:xfrm>
            <a:custGeom>
              <a:avLst/>
              <a:gdLst/>
              <a:ahLst/>
              <a:cxnLst/>
              <a:rect l="l" t="t" r="r" b="b"/>
              <a:pathLst>
                <a:path w="4569460" h="3441700">
                  <a:moveTo>
                    <a:pt x="0" y="3441191"/>
                  </a:moveTo>
                  <a:lnTo>
                    <a:pt x="4568952" y="3441191"/>
                  </a:lnTo>
                  <a:lnTo>
                    <a:pt x="4568952" y="0"/>
                  </a:lnTo>
                  <a:lnTo>
                    <a:pt x="0" y="0"/>
                  </a:lnTo>
                  <a:lnTo>
                    <a:pt x="0" y="3441191"/>
                  </a:lnTo>
                  <a:close/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609600"/>
            <a:ext cx="5334000" cy="78242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3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2391">
              <a:spcBef>
                <a:spcPts val="341"/>
              </a:spcBef>
            </a:pPr>
            <a:r>
              <a:rPr sz="2400" b="1" spc="-4" dirty="0">
                <a:solidFill>
                  <a:schemeClr val="tx1"/>
                </a:solidFill>
                <a:latin typeface="Arial"/>
                <a:cs typeface="Arial"/>
              </a:rPr>
              <a:t>PRUEBA</a:t>
            </a:r>
            <a:r>
              <a:rPr sz="2400" b="1" spc="-56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chemeClr val="tx1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chemeClr val="tx1"/>
                </a:solidFill>
                <a:latin typeface="Arial"/>
                <a:cs typeface="Arial"/>
              </a:rPr>
              <a:t>TUBERCULINA</a:t>
            </a:r>
            <a:r>
              <a:rPr sz="2400" b="1" spc="-49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1" dirty="0">
                <a:solidFill>
                  <a:schemeClr val="tx1"/>
                </a:solidFill>
                <a:latin typeface="Arial"/>
                <a:cs typeface="Arial"/>
              </a:rPr>
              <a:t>CERVICAL</a:t>
            </a:r>
            <a:r>
              <a:rPr sz="2400" b="1" spc="19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SIMPLE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65327" y="1456182"/>
            <a:ext cx="2865596" cy="2164080"/>
            <a:chOff x="429768" y="798576"/>
            <a:chExt cx="3820795" cy="2885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868" y="836676"/>
              <a:ext cx="3744467" cy="28087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8818" y="817626"/>
              <a:ext cx="3782695" cy="2847340"/>
            </a:xfrm>
            <a:custGeom>
              <a:avLst/>
              <a:gdLst/>
              <a:ahLst/>
              <a:cxnLst/>
              <a:rect l="l" t="t" r="r" b="b"/>
              <a:pathLst>
                <a:path w="3782695" h="2847340">
                  <a:moveTo>
                    <a:pt x="0" y="2846832"/>
                  </a:moveTo>
                  <a:lnTo>
                    <a:pt x="3782567" y="2846832"/>
                  </a:lnTo>
                  <a:lnTo>
                    <a:pt x="3782567" y="0"/>
                  </a:lnTo>
                  <a:lnTo>
                    <a:pt x="0" y="0"/>
                  </a:lnTo>
                  <a:lnTo>
                    <a:pt x="0" y="284683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17309" y="3684461"/>
            <a:ext cx="2873692" cy="2135505"/>
            <a:chOff x="232409" y="3769614"/>
            <a:chExt cx="3831590" cy="28473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531" y="3788665"/>
              <a:ext cx="3744468" cy="28087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2409" y="3769614"/>
              <a:ext cx="3782695" cy="2847340"/>
            </a:xfrm>
            <a:custGeom>
              <a:avLst/>
              <a:gdLst/>
              <a:ahLst/>
              <a:cxnLst/>
              <a:rect l="l" t="t" r="r" b="b"/>
              <a:pathLst>
                <a:path w="3782695" h="2847340">
                  <a:moveTo>
                    <a:pt x="0" y="2846832"/>
                  </a:moveTo>
                  <a:lnTo>
                    <a:pt x="3782567" y="2846832"/>
                  </a:lnTo>
                  <a:lnTo>
                    <a:pt x="3782567" y="0"/>
                  </a:lnTo>
                  <a:lnTo>
                    <a:pt x="0" y="0"/>
                  </a:lnTo>
                  <a:lnTo>
                    <a:pt x="0" y="2846832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43425" y="1618487"/>
            <a:ext cx="3215640" cy="4107180"/>
            <a:chOff x="4533900" y="1014983"/>
            <a:chExt cx="4287520" cy="54762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053083"/>
              <a:ext cx="3784092" cy="26639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52950" y="1034033"/>
              <a:ext cx="3822700" cy="2702560"/>
            </a:xfrm>
            <a:custGeom>
              <a:avLst/>
              <a:gdLst/>
              <a:ahLst/>
              <a:cxnLst/>
              <a:rect l="l" t="t" r="r" b="b"/>
              <a:pathLst>
                <a:path w="3822700" h="2702560">
                  <a:moveTo>
                    <a:pt x="0" y="2702052"/>
                  </a:moveTo>
                  <a:lnTo>
                    <a:pt x="3822192" y="2702052"/>
                  </a:lnTo>
                  <a:lnTo>
                    <a:pt x="3822192" y="0"/>
                  </a:lnTo>
                  <a:lnTo>
                    <a:pt x="0" y="0"/>
                  </a:lnTo>
                  <a:lnTo>
                    <a:pt x="0" y="270205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3032" y="3500627"/>
              <a:ext cx="2049779" cy="29519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13982" y="3481577"/>
              <a:ext cx="2087880" cy="2990215"/>
            </a:xfrm>
            <a:custGeom>
              <a:avLst/>
              <a:gdLst/>
              <a:ahLst/>
              <a:cxnLst/>
              <a:rect l="l" t="t" r="r" b="b"/>
              <a:pathLst>
                <a:path w="2087879" h="2990215">
                  <a:moveTo>
                    <a:pt x="0" y="2990088"/>
                  </a:moveTo>
                  <a:lnTo>
                    <a:pt x="2087879" y="2990088"/>
                  </a:lnTo>
                  <a:lnTo>
                    <a:pt x="2087879" y="0"/>
                  </a:lnTo>
                  <a:lnTo>
                    <a:pt x="0" y="0"/>
                  </a:lnTo>
                  <a:lnTo>
                    <a:pt x="0" y="299008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395977" y="3738754"/>
            <a:ext cx="1364840" cy="32172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291" rIns="0" bIns="0" rtlCol="0">
            <a:spAutoFit/>
          </a:bodyPr>
          <a:lstStyle/>
          <a:p>
            <a:pPr marL="82867">
              <a:spcBef>
                <a:spcPts val="349"/>
              </a:spcBef>
            </a:pPr>
            <a:r>
              <a:rPr sz="1800" spc="-4" dirty="0">
                <a:latin typeface="Arial"/>
                <a:cs typeface="Arial"/>
              </a:rPr>
              <a:t>Reacciones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43400" y="4114800"/>
            <a:ext cx="1828800" cy="253771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291" rIns="0" bIns="0" rtlCol="0">
            <a:spAutoFit/>
          </a:bodyPr>
          <a:lstStyle/>
          <a:p>
            <a:pPr marL="82391" marR="100965">
              <a:spcBef>
                <a:spcPts val="349"/>
              </a:spcBef>
              <a:tabLst>
                <a:tab pos="891064" algn="l"/>
                <a:tab pos="958215" algn="l"/>
              </a:tabLst>
            </a:pPr>
            <a:r>
              <a:rPr sz="1800" spc="-4" dirty="0">
                <a:latin typeface="Arial"/>
                <a:cs typeface="Arial"/>
              </a:rPr>
              <a:t>Los</a:t>
            </a:r>
            <a:r>
              <a:rPr sz="1800" spc="-26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positivos</a:t>
            </a:r>
            <a:r>
              <a:rPr sz="1800" spc="-19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deben </a:t>
            </a:r>
            <a:r>
              <a:rPr sz="1800" spc="-363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marcarse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4" dirty="0">
                <a:latin typeface="Arial"/>
                <a:cs typeface="Arial"/>
              </a:rPr>
              <a:t>fuego </a:t>
            </a:r>
            <a:r>
              <a:rPr sz="1800" dirty="0">
                <a:latin typeface="Arial"/>
                <a:cs typeface="Arial"/>
              </a:rPr>
              <a:t> con </a:t>
            </a:r>
            <a:r>
              <a:rPr sz="1800" spc="-4" dirty="0">
                <a:latin typeface="Arial"/>
                <a:cs typeface="Arial"/>
              </a:rPr>
              <a:t>la </a:t>
            </a:r>
            <a:r>
              <a:rPr sz="1800" dirty="0">
                <a:latin typeface="Arial"/>
                <a:cs typeface="Arial"/>
              </a:rPr>
              <a:t>“T”</a:t>
            </a:r>
            <a:r>
              <a:rPr sz="1800" spc="4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en </a:t>
            </a:r>
            <a:r>
              <a:rPr sz="1800" spc="-4" dirty="0" err="1">
                <a:latin typeface="Arial"/>
                <a:cs typeface="Arial"/>
              </a:rPr>
              <a:t>el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4" dirty="0" err="1">
                <a:latin typeface="Arial"/>
                <a:cs typeface="Arial"/>
              </a:rPr>
              <a:t>masetero</a:t>
            </a:r>
            <a:r>
              <a:rPr lang="en-US" sz="1800" spc="-4" dirty="0">
                <a:latin typeface="Arial"/>
                <a:cs typeface="Arial"/>
              </a:rPr>
              <a:t> </a:t>
            </a:r>
            <a:r>
              <a:rPr sz="1800" spc="-4" dirty="0" err="1">
                <a:latin typeface="Arial"/>
                <a:cs typeface="Arial"/>
              </a:rPr>
              <a:t>izquierdo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368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8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enviarse	</a:t>
            </a:r>
            <a:r>
              <a:rPr lang="en-US" sz="1800" spc="-4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4" dirty="0">
                <a:latin typeface="Arial"/>
                <a:cs typeface="Arial"/>
              </a:rPr>
              <a:t>sacrificio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7339" y="762000"/>
            <a:ext cx="7886700" cy="949587"/>
          </a:xfrm>
          <a:prstGeom prst="rect">
            <a:avLst/>
          </a:prstGeom>
        </p:spPr>
        <p:txBody>
          <a:bodyPr vert="horz" wrap="square" lIns="0" tIns="20888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2660" marR="3810" indent="20241">
              <a:spcBef>
                <a:spcPts val="71"/>
              </a:spcBef>
            </a:pP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Causas Posibles de Respuesta Positiva a</a:t>
            </a:r>
            <a:r>
              <a:rPr lang="es-ES" sz="2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ES" sz="2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Tuberculina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81000" y="2133600"/>
            <a:ext cx="2958941" cy="424636"/>
          </a:xfrm>
          <a:prstGeom prst="rect">
            <a:avLst/>
          </a:prstGeom>
        </p:spPr>
        <p:txBody>
          <a:bodyPr vert="horz" wrap="square" lIns="0" tIns="77629" rIns="0" bIns="0" rtlCol="0">
            <a:spAutoFit/>
          </a:bodyPr>
          <a:lstStyle/>
          <a:p>
            <a:pPr marL="266700" indent="-257175">
              <a:spcBef>
                <a:spcPts val="611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250" i="1" spc="-4" dirty="0">
                <a:latin typeface="Arial"/>
                <a:cs typeface="Arial"/>
              </a:rPr>
              <a:t>Mycobacterium</a:t>
            </a:r>
            <a:r>
              <a:rPr sz="2250" i="1" spc="-19" dirty="0">
                <a:latin typeface="Arial"/>
                <a:cs typeface="Arial"/>
              </a:rPr>
              <a:t> </a:t>
            </a:r>
            <a:r>
              <a:rPr sz="2250" i="1" spc="-4" dirty="0">
                <a:latin typeface="Arial"/>
                <a:cs typeface="Arial"/>
              </a:rPr>
              <a:t>bovis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1000" y="2908014"/>
            <a:ext cx="3540914" cy="30232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71951">
              <a:spcBef>
                <a:spcPts val="75"/>
              </a:spcBef>
              <a:buSzPct val="96666"/>
              <a:buChar char="•"/>
              <a:tabLst>
                <a:tab pos="110490" algn="l"/>
              </a:tabLst>
            </a:pPr>
            <a:r>
              <a:rPr lang="en-US" sz="2250" i="1" spc="-4" dirty="0">
                <a:latin typeface="Arial"/>
                <a:cs typeface="Arial"/>
              </a:rPr>
              <a:t> M. avium</a:t>
            </a:r>
          </a:p>
          <a:p>
            <a:pPr marL="9525" marR="371951">
              <a:spcBef>
                <a:spcPts val="75"/>
              </a:spcBef>
              <a:buSzPct val="96666"/>
              <a:buChar char="•"/>
              <a:tabLst>
                <a:tab pos="110490" algn="l"/>
              </a:tabLst>
            </a:pPr>
            <a:r>
              <a:rPr lang="en-US" sz="2250" i="1" spc="-4" dirty="0">
                <a:latin typeface="Arial"/>
                <a:cs typeface="Arial"/>
              </a:rPr>
              <a:t> M. paratuberculosis</a:t>
            </a:r>
          </a:p>
          <a:p>
            <a:pPr marL="9525" marR="371951">
              <a:spcBef>
                <a:spcPts val="75"/>
              </a:spcBef>
              <a:buSzPct val="96666"/>
              <a:buChar char="•"/>
              <a:tabLst>
                <a:tab pos="110490" algn="l"/>
              </a:tabLst>
            </a:pPr>
            <a:r>
              <a:rPr lang="en-US" sz="2250" i="1" spc="-4" dirty="0">
                <a:latin typeface="Arial"/>
                <a:cs typeface="Arial"/>
              </a:rPr>
              <a:t> M. tuberculosis</a:t>
            </a:r>
          </a:p>
          <a:p>
            <a:pPr marL="9525" marR="371951">
              <a:spcBef>
                <a:spcPts val="75"/>
              </a:spcBef>
              <a:buSzPct val="96666"/>
              <a:buChar char="•"/>
              <a:tabLst>
                <a:tab pos="110490" algn="l"/>
              </a:tabLst>
            </a:pPr>
            <a:r>
              <a:rPr lang="en-US" sz="2250" spc="-4" dirty="0">
                <a:latin typeface="Arial"/>
                <a:cs typeface="Arial"/>
              </a:rPr>
              <a:t> </a:t>
            </a:r>
            <a:r>
              <a:rPr lang="en-US" sz="2250" spc="-4" dirty="0" err="1">
                <a:latin typeface="Arial"/>
                <a:cs typeface="Arial"/>
              </a:rPr>
              <a:t>Otras</a:t>
            </a:r>
            <a:r>
              <a:rPr lang="en-US" sz="2250" spc="-4" dirty="0">
                <a:latin typeface="Arial"/>
                <a:cs typeface="Arial"/>
              </a:rPr>
              <a:t> </a:t>
            </a:r>
            <a:r>
              <a:rPr lang="en-US" sz="2250" spc="-4" dirty="0" err="1">
                <a:latin typeface="Arial"/>
                <a:cs typeface="Arial"/>
              </a:rPr>
              <a:t>micobacterias</a:t>
            </a:r>
            <a:endParaRPr lang="en-US" sz="2250" spc="-4" dirty="0">
              <a:latin typeface="Arial"/>
              <a:cs typeface="Arial"/>
            </a:endParaRPr>
          </a:p>
          <a:p>
            <a:pPr marL="9525" marR="371951">
              <a:spcBef>
                <a:spcPts val="75"/>
              </a:spcBef>
              <a:buSzPct val="96666"/>
              <a:buChar char="•"/>
              <a:tabLst>
                <a:tab pos="110490" algn="l"/>
              </a:tabLst>
            </a:pPr>
            <a:r>
              <a:rPr lang="en-US" sz="2250" spc="-4" dirty="0">
                <a:latin typeface="Arial"/>
                <a:cs typeface="Arial"/>
              </a:rPr>
              <a:t> </a:t>
            </a:r>
            <a:r>
              <a:rPr sz="2250" spc="-4" dirty="0" err="1">
                <a:latin typeface="Arial"/>
                <a:cs typeface="Arial"/>
              </a:rPr>
              <a:t>Otros</a:t>
            </a:r>
            <a:r>
              <a:rPr lang="en-US" sz="2250" spc="-4" dirty="0">
                <a:latin typeface="Arial"/>
                <a:cs typeface="Arial"/>
              </a:rPr>
              <a:t> </a:t>
            </a:r>
            <a:r>
              <a:rPr sz="2250" dirty="0" err="1">
                <a:latin typeface="Arial"/>
                <a:cs typeface="Arial"/>
              </a:rPr>
              <a:t>microo</a:t>
            </a:r>
            <a:r>
              <a:rPr sz="2250" spc="-11" dirty="0" err="1">
                <a:latin typeface="Arial"/>
                <a:cs typeface="Arial"/>
              </a:rPr>
              <a:t>r</a:t>
            </a:r>
            <a:r>
              <a:rPr sz="2250" dirty="0" err="1">
                <a:latin typeface="Arial"/>
                <a:cs typeface="Arial"/>
              </a:rPr>
              <a:t>ganismos</a:t>
            </a:r>
            <a:endParaRPr sz="2250" dirty="0">
              <a:latin typeface="Arial"/>
              <a:cs typeface="Arial"/>
            </a:endParaRPr>
          </a:p>
          <a:p>
            <a:pPr marL="110014" indent="-100965">
              <a:spcBef>
                <a:spcPts val="540"/>
              </a:spcBef>
              <a:buSzPct val="96666"/>
              <a:buChar char="•"/>
              <a:tabLst>
                <a:tab pos="110490" algn="l"/>
              </a:tabLst>
            </a:pPr>
            <a:r>
              <a:rPr sz="2250" spc="-4" dirty="0">
                <a:latin typeface="Arial"/>
                <a:cs typeface="Arial"/>
              </a:rPr>
              <a:t>Causas</a:t>
            </a:r>
            <a:r>
              <a:rPr sz="2250" spc="-34" dirty="0">
                <a:latin typeface="Arial"/>
                <a:cs typeface="Arial"/>
              </a:rPr>
              <a:t> </a:t>
            </a:r>
            <a:r>
              <a:rPr sz="2250" spc="-4" dirty="0">
                <a:latin typeface="Arial"/>
                <a:cs typeface="Arial"/>
              </a:rPr>
              <a:t>fisiológicas</a:t>
            </a:r>
            <a:endParaRPr sz="2250" dirty="0">
              <a:latin typeface="Arial"/>
              <a:cs typeface="Arial"/>
            </a:endParaRPr>
          </a:p>
          <a:p>
            <a:pPr marL="110014" indent="-100965">
              <a:spcBef>
                <a:spcPts val="540"/>
              </a:spcBef>
              <a:buSzPct val="96666"/>
              <a:buChar char="•"/>
              <a:tabLst>
                <a:tab pos="110490" algn="l"/>
                <a:tab pos="1805940" algn="l"/>
              </a:tabLst>
            </a:pPr>
            <a:r>
              <a:rPr sz="2250" spc="-4" dirty="0">
                <a:latin typeface="Arial"/>
                <a:cs typeface="Arial"/>
              </a:rPr>
              <a:t>Lesiones</a:t>
            </a:r>
            <a:r>
              <a:rPr sz="2250" spc="15" dirty="0">
                <a:latin typeface="Arial"/>
                <a:cs typeface="Arial"/>
              </a:rPr>
              <a:t> </a:t>
            </a:r>
            <a:r>
              <a:rPr sz="2250" spc="-4" dirty="0">
                <a:latin typeface="Arial"/>
                <a:cs typeface="Arial"/>
              </a:rPr>
              <a:t>de	la</a:t>
            </a:r>
            <a:r>
              <a:rPr sz="2250" spc="-56" dirty="0">
                <a:latin typeface="Arial"/>
                <a:cs typeface="Arial"/>
              </a:rPr>
              <a:t> </a:t>
            </a:r>
            <a:r>
              <a:rPr sz="2250" spc="-4" dirty="0">
                <a:latin typeface="Arial"/>
                <a:cs typeface="Arial"/>
              </a:rPr>
              <a:t>piel</a:t>
            </a:r>
            <a:endParaRPr sz="2250" dirty="0">
              <a:latin typeface="Arial"/>
              <a:cs typeface="Arial"/>
            </a:endParaRPr>
          </a:p>
          <a:p>
            <a:pPr marL="110014" indent="-100965">
              <a:spcBef>
                <a:spcPts val="544"/>
              </a:spcBef>
              <a:buSzPct val="96666"/>
              <a:buChar char="•"/>
              <a:tabLst>
                <a:tab pos="110490" algn="l"/>
              </a:tabLst>
            </a:pPr>
            <a:r>
              <a:rPr sz="2250" spc="-4" dirty="0">
                <a:latin typeface="Arial"/>
                <a:cs typeface="Arial"/>
              </a:rPr>
              <a:t>Parásitos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A3AA8-B3AC-4380-883E-54B9F89D15A4}"/>
              </a:ext>
            </a:extLst>
          </p:cNvPr>
          <p:cNvSpPr txBox="1"/>
          <p:nvPr/>
        </p:nvSpPr>
        <p:spPr>
          <a:xfrm>
            <a:off x="4119466" y="2133600"/>
            <a:ext cx="268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/>
              <a:t>Verdadero positivos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E5F26-CDFC-4FF0-8D01-A8315A2A3ABA}"/>
              </a:ext>
            </a:extLst>
          </p:cNvPr>
          <p:cNvSpPr txBox="1"/>
          <p:nvPr/>
        </p:nvSpPr>
        <p:spPr>
          <a:xfrm>
            <a:off x="4250913" y="4034135"/>
            <a:ext cx="268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Falsos positivos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5800" y="990600"/>
            <a:ext cx="6948974" cy="748282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 marR="3810" indent="-1429">
              <a:spcBef>
                <a:spcPts val="75"/>
              </a:spcBef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Causas que pueden Producir </a:t>
            </a:r>
            <a:r>
              <a:rPr lang="es-ES" sz="2400" b="1" spc="-6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Falsos</a:t>
            </a:r>
            <a:r>
              <a:rPr lang="es-ES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Negativos</a:t>
            </a:r>
            <a:r>
              <a:rPr lang="es-ES" sz="2400" b="1" spc="-19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s-ES" sz="2400" b="1" spc="-1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ES" sz="2400" b="1" spc="-611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Tuberculina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380751" y="2263606"/>
            <a:ext cx="6058376" cy="3446777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266700" indent="-257175">
              <a:spcBef>
                <a:spcPts val="578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Infección</a:t>
            </a:r>
            <a:r>
              <a:rPr sz="2000" spc="-1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reciente,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menos</a:t>
            </a:r>
            <a:r>
              <a:rPr sz="2000" spc="11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30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días</a:t>
            </a:r>
            <a:endParaRPr sz="2000" dirty="0">
              <a:latin typeface="Arial"/>
              <a:cs typeface="Arial"/>
            </a:endParaRPr>
          </a:p>
          <a:p>
            <a:pPr marL="266700" indent="-257175">
              <a:spcBef>
                <a:spcPts val="503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Animales</a:t>
            </a:r>
            <a:r>
              <a:rPr sz="2000" spc="-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viejos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débiles</a:t>
            </a:r>
          </a:p>
          <a:p>
            <a:pPr marL="266700" marR="778669" indent="-257175">
              <a:spcBef>
                <a:spcPts val="506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Arial"/>
                <a:cs typeface="Arial"/>
              </a:rPr>
              <a:t>Animales</a:t>
            </a:r>
            <a:r>
              <a:rPr sz="2000" spc="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recién</a:t>
            </a:r>
            <a:r>
              <a:rPr sz="2000" spc="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paridos,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dentro</a:t>
            </a:r>
            <a:r>
              <a:rPr sz="2000" spc="8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las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4-6 </a:t>
            </a:r>
            <a:r>
              <a:rPr sz="2000" spc="-57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semanas</a:t>
            </a:r>
          </a:p>
          <a:p>
            <a:pPr marL="266700" indent="-257175">
              <a:spcBef>
                <a:spcPts val="506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Infecciones</a:t>
            </a:r>
            <a:r>
              <a:rPr sz="2000" spc="-26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virales</a:t>
            </a:r>
            <a:endParaRPr sz="2000" dirty="0">
              <a:latin typeface="Arial"/>
              <a:cs typeface="Arial"/>
            </a:endParaRPr>
          </a:p>
          <a:p>
            <a:pPr marL="266700" marR="1252061" indent="-257175">
              <a:spcBef>
                <a:spcPts val="503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Enfermedades inmunosupresoras que </a:t>
            </a:r>
            <a:r>
              <a:rPr sz="2000" spc="-57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afectan</a:t>
            </a:r>
            <a:r>
              <a:rPr sz="2000" spc="-4" dirty="0">
                <a:latin typeface="Arial"/>
                <a:cs typeface="Arial"/>
              </a:rPr>
              <a:t> a </a:t>
            </a:r>
            <a:r>
              <a:rPr sz="2000" dirty="0">
                <a:latin typeface="Arial"/>
                <a:cs typeface="Arial"/>
              </a:rPr>
              <a:t>órganos</a:t>
            </a:r>
            <a:r>
              <a:rPr sz="2000" spc="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linfáticos</a:t>
            </a:r>
          </a:p>
          <a:p>
            <a:pPr marL="266700" indent="-257175">
              <a:spcBef>
                <a:spcPts val="506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Drogas</a:t>
            </a:r>
            <a:r>
              <a:rPr sz="2000" spc="-1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inmunosupresoras</a:t>
            </a:r>
          </a:p>
          <a:p>
            <a:pPr marL="266700" indent="-257175">
              <a:lnSpc>
                <a:spcPts val="2220"/>
              </a:lnSpc>
              <a:spcBef>
                <a:spcPts val="506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/>
                <a:cs typeface="Arial"/>
              </a:rPr>
              <a:t>Aplicación</a:t>
            </a:r>
            <a:r>
              <a:rPr sz="2000" spc="-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inapropiada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4" dirty="0">
                <a:latin typeface="Arial"/>
                <a:cs typeface="Arial"/>
              </a:rPr>
              <a:t>la </a:t>
            </a:r>
            <a:r>
              <a:rPr sz="2000" dirty="0" err="1">
                <a:latin typeface="Arial"/>
                <a:cs typeface="Arial"/>
              </a:rPr>
              <a:t>tuberculina</a:t>
            </a:r>
            <a:r>
              <a:rPr sz="2000" dirty="0">
                <a:latin typeface="Arial"/>
                <a:cs typeface="Arial"/>
              </a:rPr>
              <a:t>.</a:t>
            </a:r>
          </a:p>
          <a:p>
            <a:pPr marR="3810" algn="r">
              <a:lnSpc>
                <a:spcPts val="1860"/>
              </a:lnSpc>
            </a:pP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441" y="715143"/>
            <a:ext cx="8123938" cy="994503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s-MX" sz="3200" b="1" spc="-135">
                <a:solidFill>
                  <a:srgbClr val="3E3E3E"/>
                </a:solidFill>
                <a:cs typeface="Calibri Light"/>
              </a:rPr>
              <a:t>Tuberculina de K</a:t>
            </a:r>
            <a:r>
              <a:rPr lang="es-MX" sz="3200" b="1" spc="-60">
                <a:solidFill>
                  <a:srgbClr val="3E3E3E"/>
                </a:solidFill>
                <a:cs typeface="Calibri Light"/>
              </a:rPr>
              <a:t>o</a:t>
            </a:r>
            <a:r>
              <a:rPr lang="es-MX" sz="3200" b="1" spc="-68">
                <a:solidFill>
                  <a:srgbClr val="3E3E3E"/>
                </a:solidFill>
                <a:cs typeface="Calibri Light"/>
              </a:rPr>
              <a:t>c</a:t>
            </a:r>
            <a:r>
              <a:rPr lang="es-MX" sz="3200" b="1" spc="-71">
                <a:solidFill>
                  <a:srgbClr val="3E3E3E"/>
                </a:solidFill>
                <a:cs typeface="Calibri Light"/>
              </a:rPr>
              <a:t>h</a:t>
            </a:r>
            <a:r>
              <a:rPr lang="es-MX" sz="3200" b="1" spc="-146">
                <a:solidFill>
                  <a:srgbClr val="3E3E3E"/>
                </a:solidFill>
                <a:cs typeface="Calibri Light"/>
              </a:rPr>
              <a:t> </a:t>
            </a:r>
            <a:r>
              <a:rPr lang="es-MX" sz="3200" b="1">
                <a:solidFill>
                  <a:srgbClr val="3E3E3E"/>
                </a:solidFill>
                <a:cs typeface="Calibri Light"/>
              </a:rPr>
              <a:t>–</a:t>
            </a:r>
            <a:r>
              <a:rPr lang="es-MX" sz="3200" b="1" spc="-109">
                <a:solidFill>
                  <a:srgbClr val="3E3E3E"/>
                </a:solidFill>
                <a:cs typeface="Calibri Light"/>
              </a:rPr>
              <a:t> Clave para los programas de TB </a:t>
            </a:r>
            <a:endParaRPr lang="es-MX" sz="3200" b="1"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2275478"/>
            <a:ext cx="6553200" cy="804547"/>
          </a:xfrm>
          <a:prstGeom prst="rect">
            <a:avLst/>
          </a:prstGeom>
        </p:spPr>
        <p:txBody>
          <a:bodyPr vert="horz" wrap="square" lIns="0" tIns="156686" rIns="0" bIns="0" rtlCol="0">
            <a:spAutoFit/>
          </a:bodyPr>
          <a:lstStyle/>
          <a:p>
            <a:pPr marL="9525">
              <a:spcBef>
                <a:spcPts val="1234"/>
              </a:spcBef>
            </a:pPr>
            <a:r>
              <a:rPr lang="es-MX" sz="2100" b="1" spc="-4">
                <a:solidFill>
                  <a:srgbClr val="3E3E3E"/>
                </a:solidFill>
                <a:latin typeface="Calibri"/>
                <a:cs typeface="Calibri"/>
              </a:rPr>
              <a:t>1890</a:t>
            </a:r>
            <a:r>
              <a:rPr lang="es-MX" sz="2100" spc="-4">
                <a:solidFill>
                  <a:srgbClr val="3E3E3E"/>
                </a:solidFill>
                <a:latin typeface="Calibri"/>
                <a:cs typeface="Calibri"/>
              </a:rPr>
              <a:t>-</a:t>
            </a:r>
            <a:r>
              <a:rPr lang="es-MX" sz="2100" spc="34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spc="-11">
                <a:solidFill>
                  <a:srgbClr val="3E3E3E"/>
                </a:solidFill>
                <a:latin typeface="Calibri"/>
                <a:cs typeface="Calibri"/>
              </a:rPr>
              <a:t>Koch</a:t>
            </a:r>
            <a:r>
              <a:rPr lang="es-MX" sz="2100" spc="8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spc="-11">
                <a:solidFill>
                  <a:srgbClr val="3E3E3E"/>
                </a:solidFill>
                <a:latin typeface="Calibri"/>
                <a:cs typeface="Calibri"/>
              </a:rPr>
              <a:t>desarrolla la </a:t>
            </a:r>
            <a:r>
              <a:rPr lang="es-MX" sz="2100" spc="-8">
                <a:solidFill>
                  <a:srgbClr val="3E3E3E"/>
                </a:solidFill>
                <a:latin typeface="Calibri"/>
                <a:cs typeface="Calibri"/>
              </a:rPr>
              <a:t>tuberculina,</a:t>
            </a:r>
            <a:r>
              <a:rPr lang="es-MX" sz="2100" spc="34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spc="-4">
                <a:solidFill>
                  <a:srgbClr val="3E3E3E"/>
                </a:solidFill>
                <a:latin typeface="Calibri"/>
                <a:cs typeface="Calibri"/>
              </a:rPr>
              <a:t>…</a:t>
            </a:r>
            <a:r>
              <a:rPr lang="es-MX" sz="2100" spc="11">
                <a:solidFill>
                  <a:srgbClr val="3E3E3E"/>
                </a:solidFill>
                <a:latin typeface="Calibri"/>
                <a:cs typeface="Calibri"/>
              </a:rPr>
              <a:t> fracasa como tratamiento</a:t>
            </a:r>
            <a:r>
              <a:rPr lang="es-MX" sz="2100" spc="-11">
                <a:solidFill>
                  <a:srgbClr val="3E3E3E"/>
                </a:solidFill>
                <a:latin typeface="Calibri"/>
                <a:cs typeface="Calibri"/>
              </a:rPr>
              <a:t>.</a:t>
            </a:r>
            <a:endParaRPr lang="es-MX"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" y="3777975"/>
            <a:ext cx="5873494" cy="913905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9525" marR="3810">
              <a:lnSpc>
                <a:spcPct val="90000"/>
              </a:lnSpc>
              <a:spcBef>
                <a:spcPts val="323"/>
              </a:spcBef>
              <a:tabLst>
                <a:tab pos="1450658" algn="l"/>
              </a:tabLst>
            </a:pPr>
            <a:r>
              <a:rPr lang="es-MX" sz="2100" b="1" spc="-8">
                <a:solidFill>
                  <a:srgbClr val="3E3E3E"/>
                </a:solidFill>
                <a:latin typeface="Calibri"/>
                <a:cs typeface="Calibri"/>
              </a:rPr>
              <a:t>1892-</a:t>
            </a:r>
            <a:r>
              <a:rPr lang="es-MX" sz="2100" b="1" spc="34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b="1" spc="-4">
                <a:solidFill>
                  <a:srgbClr val="3E3E3E"/>
                </a:solidFill>
                <a:latin typeface="Calibri"/>
                <a:cs typeface="Calibri"/>
              </a:rPr>
              <a:t>Dr</a:t>
            </a:r>
            <a:r>
              <a:rPr lang="es-MX" sz="2100" b="1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b="1" spc="-8">
                <a:solidFill>
                  <a:srgbClr val="3E3E3E"/>
                </a:solidFill>
                <a:latin typeface="Calibri"/>
                <a:cs typeface="Calibri"/>
              </a:rPr>
              <a:t>Leonard</a:t>
            </a:r>
            <a:r>
              <a:rPr lang="es-MX" sz="2100" b="1" spc="23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b="1" spc="-15">
                <a:solidFill>
                  <a:srgbClr val="3E3E3E"/>
                </a:solidFill>
                <a:latin typeface="Calibri"/>
                <a:cs typeface="Calibri"/>
              </a:rPr>
              <a:t>Pearson</a:t>
            </a:r>
            <a:r>
              <a:rPr lang="es-MX" sz="2100" b="1" spc="19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b="1" spc="-4">
                <a:solidFill>
                  <a:srgbClr val="3E3E3E"/>
                </a:solidFill>
                <a:latin typeface="Calibri"/>
                <a:cs typeface="Calibri"/>
              </a:rPr>
              <a:t>,</a:t>
            </a:r>
            <a:r>
              <a:rPr lang="es-MX" sz="2100" b="1" spc="8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b="1" spc="-11">
                <a:solidFill>
                  <a:srgbClr val="3E3E3E"/>
                </a:solidFill>
                <a:latin typeface="Calibri"/>
                <a:cs typeface="Calibri"/>
              </a:rPr>
              <a:t>DVM</a:t>
            </a:r>
            <a:r>
              <a:rPr lang="es-MX" sz="2100" b="1" spc="-4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lang="es-MX" sz="2100" spc="-8">
                <a:solidFill>
                  <a:srgbClr val="3E3E3E"/>
                </a:solidFill>
                <a:latin typeface="Calibri"/>
                <a:cs typeface="Calibri"/>
              </a:rPr>
              <a:t>(de 24 años) trae la tuberculina a USA para realizar la primer prueba de TB en bovinos</a:t>
            </a:r>
            <a:r>
              <a:rPr lang="es-MX" sz="2100" spc="-4">
                <a:solidFill>
                  <a:srgbClr val="3E3E3E"/>
                </a:solidFill>
                <a:latin typeface="Calibri"/>
                <a:cs typeface="Calibri"/>
              </a:rPr>
              <a:t>.</a:t>
            </a:r>
            <a:endParaRPr lang="es-MX" sz="2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86601" y="2174433"/>
            <a:ext cx="1173956" cy="1904524"/>
            <a:chOff x="9441180" y="1783079"/>
            <a:chExt cx="1565275" cy="253936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3372" y="1795271"/>
              <a:ext cx="1540763" cy="25145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47276" y="1789175"/>
              <a:ext cx="1553210" cy="2527300"/>
            </a:xfrm>
            <a:custGeom>
              <a:avLst/>
              <a:gdLst/>
              <a:ahLst/>
              <a:cxnLst/>
              <a:rect l="l" t="t" r="r" b="b"/>
              <a:pathLst>
                <a:path w="1553209" h="2527300">
                  <a:moveTo>
                    <a:pt x="0" y="0"/>
                  </a:moveTo>
                  <a:lnTo>
                    <a:pt x="1552955" y="0"/>
                  </a:lnTo>
                  <a:lnTo>
                    <a:pt x="1552955" y="2526792"/>
                  </a:lnTo>
                  <a:lnTo>
                    <a:pt x="0" y="252679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83088" y="4128745"/>
            <a:ext cx="1068229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24314" marR="62389" indent="-215265">
              <a:spcBef>
                <a:spcPts val="71"/>
              </a:spcBef>
              <a:buClr>
                <a:srgbClr val="63A537"/>
              </a:buClr>
              <a:buSzPct val="50000"/>
              <a:buFont typeface="Wingdings"/>
              <a:buChar char=""/>
              <a:tabLst>
                <a:tab pos="224314" algn="l"/>
                <a:tab pos="224790" algn="l"/>
              </a:tabLst>
            </a:pPr>
            <a:r>
              <a:rPr sz="1200" spc="-4" dirty="0">
                <a:latin typeface="Calibri"/>
                <a:cs typeface="Calibri"/>
              </a:rPr>
              <a:t>P</a:t>
            </a:r>
            <a:r>
              <a:rPr sz="1200" spc="-26" dirty="0">
                <a:latin typeface="Calibri"/>
                <a:cs typeface="Calibri"/>
              </a:rPr>
              <a:t>r</a:t>
            </a:r>
            <a:r>
              <a:rPr sz="1200" spc="-15" dirty="0">
                <a:latin typeface="Calibri"/>
                <a:cs typeface="Calibri"/>
              </a:rPr>
              <a:t>ev</a:t>
            </a:r>
            <a:r>
              <a:rPr sz="1200" spc="-8" dirty="0">
                <a:latin typeface="Calibri"/>
                <a:cs typeface="Calibri"/>
              </a:rPr>
              <a:t>e</a:t>
            </a:r>
            <a:r>
              <a:rPr sz="1200" spc="-15" dirty="0">
                <a:latin typeface="Calibri"/>
                <a:cs typeface="Calibri"/>
              </a:rPr>
              <a:t>n</a:t>
            </a:r>
            <a:r>
              <a:rPr sz="1200" spc="-19" dirty="0">
                <a:latin typeface="Calibri"/>
                <a:cs typeface="Calibri"/>
              </a:rPr>
              <a:t>t</a:t>
            </a:r>
            <a:r>
              <a:rPr sz="1200" spc="-11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ti</a:t>
            </a:r>
            <a:r>
              <a:rPr sz="1200" spc="-15" dirty="0">
                <a:latin typeface="Calibri"/>
                <a:cs typeface="Calibri"/>
              </a:rPr>
              <a:t>ve  </a:t>
            </a:r>
            <a:r>
              <a:rPr sz="1200" spc="-8" dirty="0">
                <a:latin typeface="Calibri"/>
                <a:cs typeface="Calibri"/>
              </a:rPr>
              <a:t>vaccine?</a:t>
            </a:r>
            <a:endParaRPr sz="1200">
              <a:latin typeface="Calibri"/>
              <a:cs typeface="Calibri"/>
            </a:endParaRPr>
          </a:p>
          <a:p>
            <a:pPr marL="224314" indent="-215265">
              <a:buClr>
                <a:srgbClr val="63A537"/>
              </a:buClr>
              <a:buSzPct val="50000"/>
              <a:buFont typeface="Wingdings"/>
              <a:buChar char=""/>
              <a:tabLst>
                <a:tab pos="224314" algn="l"/>
                <a:tab pos="224790" algn="l"/>
              </a:tabLst>
            </a:pPr>
            <a:r>
              <a:rPr sz="1200" spc="-4" dirty="0">
                <a:latin typeface="Calibri"/>
                <a:cs typeface="Calibri"/>
              </a:rPr>
              <a:t>A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Treatment?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0999" y="5181600"/>
            <a:ext cx="1379169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24314" marR="3810" indent="-215265">
              <a:spcBef>
                <a:spcPts val="71"/>
              </a:spcBef>
              <a:buClr>
                <a:srgbClr val="63A537"/>
              </a:buClr>
              <a:buSzPct val="50000"/>
              <a:buFont typeface="Wingdings"/>
              <a:buChar char=""/>
              <a:tabLst>
                <a:tab pos="224314" algn="l"/>
                <a:tab pos="224790" algn="l"/>
              </a:tabLst>
            </a:pPr>
            <a:r>
              <a:rPr sz="1200" spc="-19" dirty="0">
                <a:latin typeface="Calibri"/>
                <a:cs typeface="Calibri"/>
              </a:rPr>
              <a:t>“Koch’s </a:t>
            </a:r>
            <a:r>
              <a:rPr sz="1200" spc="-4" dirty="0">
                <a:latin typeface="Calibri"/>
                <a:cs typeface="Calibri"/>
              </a:rPr>
              <a:t>lymph, </a:t>
            </a:r>
            <a:r>
              <a:rPr sz="1200" spc="-263" dirty="0">
                <a:latin typeface="Calibri"/>
                <a:cs typeface="Calibri"/>
              </a:rPr>
              <a:t> </a:t>
            </a:r>
            <a:r>
              <a:rPr sz="1200" spc="-11" dirty="0">
                <a:latin typeface="Calibri"/>
                <a:cs typeface="Calibri"/>
              </a:rPr>
              <a:t>aka</a:t>
            </a:r>
            <a:endParaRPr sz="1200">
              <a:latin typeface="Calibri"/>
              <a:cs typeface="Calibri"/>
            </a:endParaRPr>
          </a:p>
          <a:p>
            <a:pPr marL="224314" indent="-215265">
              <a:buClr>
                <a:srgbClr val="63A537"/>
              </a:buClr>
              <a:buSzPct val="50000"/>
              <a:buFont typeface="Wingdings"/>
              <a:buChar char=""/>
              <a:tabLst>
                <a:tab pos="224314" algn="l"/>
                <a:tab pos="224790" algn="l"/>
              </a:tabLst>
            </a:pPr>
            <a:r>
              <a:rPr sz="1200" spc="-11" dirty="0">
                <a:latin typeface="Calibri"/>
                <a:cs typeface="Calibri"/>
              </a:rPr>
              <a:t>Paratoloid</a:t>
            </a:r>
            <a:endParaRPr sz="1200">
              <a:latin typeface="Calibri"/>
              <a:cs typeface="Calibri"/>
            </a:endParaRPr>
          </a:p>
          <a:p>
            <a:pPr marL="224314" indent="-215265">
              <a:buClr>
                <a:srgbClr val="63A537"/>
              </a:buClr>
              <a:buSzPct val="50000"/>
              <a:buFont typeface="Wingdings"/>
              <a:buChar char=""/>
              <a:tabLst>
                <a:tab pos="224314" algn="l"/>
                <a:tab pos="224790" algn="l"/>
              </a:tabLst>
            </a:pPr>
            <a:r>
              <a:rPr sz="1200" spc="-11" dirty="0">
                <a:latin typeface="Calibri"/>
                <a:cs typeface="Calibri"/>
              </a:rPr>
              <a:t>Tuberculin”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90267" y="4994538"/>
            <a:ext cx="1371600" cy="1500393"/>
            <a:chOff x="8653271" y="4515611"/>
            <a:chExt cx="1082040" cy="14478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5463" y="4527804"/>
              <a:ext cx="1057655" cy="14234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659367" y="4521707"/>
              <a:ext cx="1069975" cy="1435735"/>
            </a:xfrm>
            <a:custGeom>
              <a:avLst/>
              <a:gdLst/>
              <a:ahLst/>
              <a:cxnLst/>
              <a:rect l="l" t="t" r="r" b="b"/>
              <a:pathLst>
                <a:path w="1069975" h="1435735">
                  <a:moveTo>
                    <a:pt x="0" y="0"/>
                  </a:moveTo>
                  <a:lnTo>
                    <a:pt x="1069848" y="0"/>
                  </a:lnTo>
                  <a:lnTo>
                    <a:pt x="1069848" y="1435608"/>
                  </a:lnTo>
                  <a:lnTo>
                    <a:pt x="0" y="143560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5CAAD-036C-4006-B9AE-4CE74FA4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CFB8-9B0B-4006-AF07-B3910D5979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563562"/>
          </a:xfrm>
        </p:spPr>
        <p:txBody>
          <a:bodyPr>
            <a:noAutofit/>
          </a:bodyPr>
          <a:lstStyle/>
          <a:p>
            <a:r>
              <a:rPr lang="es-MX" sz="3400" b="1" dirty="0"/>
              <a:t>Vigilancia en rastro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3886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2400" dirty="0"/>
              <a:t>1. Detectar animales con lesiones sospechosas de ser tuberculosis </a:t>
            </a:r>
          </a:p>
          <a:p>
            <a:pPr lvl="1"/>
            <a:r>
              <a:rPr lang="es-MX" sz="2000" dirty="0"/>
              <a:t>Infectados/enfermos de tuberculosis que no se han detectado en las pruebas de campo </a:t>
            </a:r>
          </a:p>
          <a:p>
            <a:endParaRPr lang="es-MX" sz="2400" dirty="0"/>
          </a:p>
          <a:p>
            <a:r>
              <a:rPr lang="es-MX" sz="2400" dirty="0"/>
              <a:t>Conseguir la información de procedencia y origen de los animales con lesiones</a:t>
            </a:r>
          </a:p>
          <a:p>
            <a:endParaRPr lang="es-MX" sz="2400" dirty="0"/>
          </a:p>
          <a:p>
            <a:r>
              <a:rPr lang="es-ES" sz="2400" dirty="0"/>
              <a:t>APHIS requiere que más del 95% del ganado sacrificado dentro y saliendo de las regiones con estatus, estará bajo vigilancia epidemiológica para TB.</a:t>
            </a:r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447A5-C516-413A-A924-309998D04A66}"/>
              </a:ext>
            </a:extLst>
          </p:cNvPr>
          <p:cNvSpPr txBox="1"/>
          <p:nvPr/>
        </p:nvSpPr>
        <p:spPr>
          <a:xfrm>
            <a:off x="228600" y="1066800"/>
            <a:ext cx="1600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>
                <a:latin typeface="+mn-lt"/>
              </a:rPr>
              <a:t>Objetivo:</a:t>
            </a:r>
            <a:endParaRPr lang="en-US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729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563562"/>
          </a:xfrm>
        </p:spPr>
        <p:txBody>
          <a:bodyPr>
            <a:noAutofit/>
          </a:bodyPr>
          <a:lstStyle/>
          <a:p>
            <a:r>
              <a:rPr lang="es-MX" sz="3400" b="1" dirty="0"/>
              <a:t>Vigilancia en rastro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3886200"/>
          </a:xfrm>
        </p:spPr>
        <p:txBody>
          <a:bodyPr>
            <a:normAutofit/>
          </a:bodyPr>
          <a:lstStyle/>
          <a:p>
            <a:r>
              <a:rPr lang="es-MX" sz="2800" dirty="0"/>
              <a:t>Inspección sistemática de los nódulos linfáticos y órganos para detectar lesiones patologías potencialmente de tuberculosis (granulomas).</a:t>
            </a:r>
          </a:p>
          <a:p>
            <a:pPr lvl="1"/>
            <a:r>
              <a:rPr lang="es-MX" sz="2400" dirty="0"/>
              <a:t>Laminado e Inspección de los nódulos linfáticos y órganos “blanco” de la TB bovina. </a:t>
            </a:r>
          </a:p>
          <a:p>
            <a:r>
              <a:rPr lang="es-MX" sz="2800" dirty="0"/>
              <a:t>Registro adecuado de la información de los animales, su origen, legal propiedad, identificaciones, edad raza, sexo, etc. </a:t>
            </a:r>
          </a:p>
          <a:p>
            <a:endParaRPr lang="es-MX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447A5-C516-413A-A924-309998D04A66}"/>
              </a:ext>
            </a:extLst>
          </p:cNvPr>
          <p:cNvSpPr txBox="1"/>
          <p:nvPr/>
        </p:nvSpPr>
        <p:spPr>
          <a:xfrm>
            <a:off x="304800" y="1096347"/>
            <a:ext cx="1600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 err="1">
                <a:latin typeface="+mn-lt"/>
              </a:rPr>
              <a:t>Metodo</a:t>
            </a:r>
            <a:r>
              <a:rPr lang="es-MX" b="1" u="sng" dirty="0">
                <a:latin typeface="+mn-lt"/>
              </a:rPr>
              <a:t>:</a:t>
            </a:r>
            <a:endParaRPr lang="en-US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2603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3345" y="6307622"/>
            <a:ext cx="1250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287" y="1029970"/>
            <a:ext cx="8280400" cy="307776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ud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Anima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434340" marR="21082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dirty="0" err="1">
                <a:latin typeface="Arial"/>
                <a:cs typeface="Arial"/>
              </a:rPr>
              <a:t>Detectar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nuevos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casos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de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tuber</a:t>
            </a:r>
            <a:r>
              <a:rPr sz="2000" b="1" i="1" spc="5" dirty="0">
                <a:latin typeface="Arial"/>
                <a:cs typeface="Arial"/>
              </a:rPr>
              <a:t>c</a:t>
            </a:r>
            <a:r>
              <a:rPr sz="2000" b="1" i="1" dirty="0">
                <a:latin typeface="Arial"/>
                <a:cs typeface="Arial"/>
              </a:rPr>
              <a:t>ulos</a:t>
            </a:r>
            <a:r>
              <a:rPr sz="2000" b="1" i="1" spc="-10" dirty="0">
                <a:latin typeface="Arial"/>
                <a:cs typeface="Arial"/>
              </a:rPr>
              <a:t>i</a:t>
            </a:r>
            <a:r>
              <a:rPr sz="2000" b="1" i="1" dirty="0">
                <a:latin typeface="Arial"/>
                <a:cs typeface="Arial"/>
              </a:rPr>
              <a:t>s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emprend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ciones 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erradica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ión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 la en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ermedad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origen. </a:t>
            </a:r>
            <a:r>
              <a:rPr sz="2000" b="1" dirty="0">
                <a:latin typeface="Arial"/>
                <a:cs typeface="Arial"/>
              </a:rPr>
              <a:t>(</a:t>
            </a:r>
            <a:r>
              <a:rPr sz="2000" b="1" spc="5" dirty="0">
                <a:latin typeface="Arial"/>
                <a:cs typeface="Arial"/>
              </a:rPr>
              <a:t>“</a:t>
            </a:r>
            <a:r>
              <a:rPr sz="2000" b="1" dirty="0">
                <a:latin typeface="Arial"/>
                <a:cs typeface="Arial"/>
              </a:rPr>
              <a:t>Anima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Matan</a:t>
            </a:r>
            <a:r>
              <a:rPr sz="2000" b="1" spc="5" dirty="0">
                <a:latin typeface="Arial"/>
                <a:cs typeface="Arial"/>
              </a:rPr>
              <a:t>z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Regular”).</a:t>
            </a:r>
            <a:r>
              <a:rPr lang="en-US" sz="2000" b="1" dirty="0">
                <a:latin typeface="Arial"/>
                <a:cs typeface="Arial"/>
              </a:rPr>
              <a:t> </a:t>
            </a:r>
          </a:p>
          <a:p>
            <a:pPr marL="434340" marR="21082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/>
                <a:cs typeface="Arial"/>
              </a:rPr>
              <a:t>Valorar la habilidad de la tuberculina para detectar tuberculosis.(control de calidad). </a:t>
            </a:r>
          </a:p>
          <a:p>
            <a:pPr marL="434340" marR="21082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/>
                <a:cs typeface="Arial"/>
              </a:rPr>
              <a:t>Conocer la prevalencia de la enfermedad en la región. </a:t>
            </a:r>
          </a:p>
          <a:p>
            <a:pPr marL="434340" marR="21082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/>
                <a:cs typeface="Arial"/>
              </a:rPr>
              <a:t>Tomar muestras sugestivas para enviar al laboratorio </a:t>
            </a:r>
            <a:r>
              <a:rPr lang="es-ES" sz="2000">
                <a:latin typeface="Arial"/>
                <a:cs typeface="Arial"/>
              </a:rPr>
              <a:t>y confirmar la </a:t>
            </a:r>
            <a:r>
              <a:rPr lang="es-ES" sz="2000" dirty="0">
                <a:latin typeface="Arial"/>
                <a:cs typeface="Arial"/>
              </a:rPr>
              <a:t>enfermedad.</a:t>
            </a:r>
          </a:p>
          <a:p>
            <a:pPr marL="434340" marR="210820" indent="-342900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8400" y="589025"/>
            <a:ext cx="4488180" cy="36933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2390">
              <a:lnSpc>
                <a:spcPct val="100000"/>
              </a:lnSpc>
            </a:pPr>
            <a:r>
              <a:rPr lang="es-MX" sz="2400" b="1">
                <a:latin typeface="Arial"/>
                <a:cs typeface="Arial"/>
              </a:rPr>
              <a:t>Ins</a:t>
            </a:r>
            <a:r>
              <a:rPr lang="es-MX" sz="2400" b="1" spc="-10">
                <a:latin typeface="Arial"/>
                <a:cs typeface="Arial"/>
              </a:rPr>
              <a:t>p</a:t>
            </a:r>
            <a:r>
              <a:rPr lang="es-MX" sz="2400" b="1">
                <a:latin typeface="Arial"/>
                <a:cs typeface="Arial"/>
              </a:rPr>
              <a:t>e</a:t>
            </a:r>
            <a:r>
              <a:rPr lang="es-MX" sz="2400" b="1" spc="-10">
                <a:latin typeface="Arial"/>
                <a:cs typeface="Arial"/>
              </a:rPr>
              <a:t>c</a:t>
            </a:r>
            <a:r>
              <a:rPr lang="es-MX" sz="2400" b="1">
                <a:latin typeface="Arial"/>
                <a:cs typeface="Arial"/>
              </a:rPr>
              <a:t>ción Pos</a:t>
            </a:r>
            <a:r>
              <a:rPr lang="es-MX" sz="2400" b="1" spc="-135">
                <a:latin typeface="Arial"/>
                <a:cs typeface="Arial"/>
              </a:rPr>
              <a:t>t</a:t>
            </a:r>
            <a:r>
              <a:rPr lang="es-MX" sz="2400" b="1">
                <a:latin typeface="Arial"/>
                <a:cs typeface="Arial"/>
              </a:rPr>
              <a:t>-m</a:t>
            </a:r>
            <a:r>
              <a:rPr lang="es-MX" sz="2400" b="1" spc="5">
                <a:latin typeface="Arial"/>
                <a:cs typeface="Arial"/>
              </a:rPr>
              <a:t>o</a:t>
            </a:r>
            <a:r>
              <a:rPr lang="es-MX" sz="2400" b="1">
                <a:latin typeface="Arial"/>
                <a:cs typeface="Arial"/>
              </a:rPr>
              <a:t>rt</a:t>
            </a:r>
            <a:r>
              <a:rPr lang="es-MX" sz="2400" b="1" spc="-15">
                <a:latin typeface="Arial"/>
                <a:cs typeface="Arial"/>
              </a:rPr>
              <a:t>e</a:t>
            </a:r>
            <a:r>
              <a:rPr lang="es-MX" sz="2400" b="1">
                <a:latin typeface="Arial"/>
                <a:cs typeface="Arial"/>
              </a:rPr>
              <a:t>m</a:t>
            </a:r>
            <a:endParaRPr lang="es-MX"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4343400"/>
            <a:ext cx="7775575" cy="123110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Ep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dem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ólo</a:t>
            </a:r>
            <a:r>
              <a:rPr sz="2000" b="1" spc="-10" dirty="0">
                <a:latin typeface="Arial"/>
                <a:cs typeface="Arial"/>
              </a:rPr>
              <a:t>g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cam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o:</a:t>
            </a:r>
            <a:endParaRPr sz="2000" dirty="0">
              <a:latin typeface="Arial"/>
              <a:cs typeface="Arial"/>
            </a:endParaRPr>
          </a:p>
          <a:p>
            <a:pPr marL="434340" marR="309245">
              <a:lnSpc>
                <a:spcPct val="100000"/>
              </a:lnSpc>
            </a:pPr>
            <a:r>
              <a:rPr sz="2000" spc="-150" dirty="0">
                <a:latin typeface="Arial"/>
                <a:cs typeface="Arial"/>
              </a:rPr>
              <a:t>V</a:t>
            </a:r>
            <a:r>
              <a:rPr sz="2000" dirty="0">
                <a:latin typeface="Arial"/>
                <a:cs typeface="Arial"/>
              </a:rPr>
              <a:t>alo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prog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ama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lang="en-US" sz="2000" spc="-15" dirty="0" err="1">
                <a:latin typeface="Arial"/>
                <a:cs typeface="Arial"/>
              </a:rPr>
              <a:t>pruebas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 hato,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conocer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la ex</a:t>
            </a:r>
            <a:r>
              <a:rPr sz="2000" b="1" i="1" spc="5" dirty="0">
                <a:latin typeface="Arial"/>
                <a:cs typeface="Arial"/>
              </a:rPr>
              <a:t>t</a:t>
            </a:r>
            <a:r>
              <a:rPr sz="2000" b="1" i="1" dirty="0">
                <a:latin typeface="Arial"/>
                <a:cs typeface="Arial"/>
              </a:rPr>
              <a:t>ensión</a:t>
            </a:r>
            <a:r>
              <a:rPr sz="2000" b="1" i="1" spc="-4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de </a:t>
            </a:r>
            <a:r>
              <a:rPr sz="2000" b="1" i="1" spc="-10" dirty="0">
                <a:latin typeface="Arial"/>
                <a:cs typeface="Arial"/>
              </a:rPr>
              <a:t>l</a:t>
            </a:r>
            <a:r>
              <a:rPr sz="2000" b="1" i="1" dirty="0">
                <a:latin typeface="Arial"/>
                <a:cs typeface="Arial"/>
              </a:rPr>
              <a:t>as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les</a:t>
            </a:r>
            <a:r>
              <a:rPr sz="2000" b="1" i="1" spc="-10" dirty="0">
                <a:latin typeface="Arial"/>
                <a:cs typeface="Arial"/>
              </a:rPr>
              <a:t>i</a:t>
            </a:r>
            <a:r>
              <a:rPr sz="2000" b="1" i="1" dirty="0">
                <a:latin typeface="Arial"/>
                <a:cs typeface="Arial"/>
              </a:rPr>
              <a:t>ones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animales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 las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ibles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</a:t>
            </a:r>
            <a:r>
              <a:rPr sz="2000" spc="-15" dirty="0">
                <a:latin typeface="Arial"/>
                <a:cs typeface="Arial"/>
              </a:rPr>
              <a:t>í</a:t>
            </a:r>
            <a:r>
              <a:rPr sz="2000" dirty="0">
                <a:latin typeface="Arial"/>
                <a:cs typeface="Arial"/>
              </a:rPr>
              <a:t>as 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misión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tuber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ulo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dentro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del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hato.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6687" y="3202685"/>
            <a:ext cx="153888" cy="1596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97"/>
            <a:r>
              <a:rPr sz="1000" dirty="0">
                <a:solidFill>
                  <a:srgbClr val="95B3D7"/>
                </a:solidFill>
                <a:latin typeface="Arial"/>
                <a:cs typeface="Arial"/>
              </a:rPr>
              <a:t>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75958" y="4000500"/>
            <a:ext cx="3404754" cy="2194112"/>
          </a:xfrm>
          <a:custGeom>
            <a:avLst/>
            <a:gdLst/>
            <a:ahLst/>
            <a:cxnLst/>
            <a:rect l="l" t="t" r="r" b="b"/>
            <a:pathLst>
              <a:path w="3745229" h="2486659">
                <a:moveTo>
                  <a:pt x="0" y="0"/>
                </a:moveTo>
                <a:lnTo>
                  <a:pt x="0" y="2486406"/>
                </a:lnTo>
                <a:lnTo>
                  <a:pt x="3745229" y="2486406"/>
                </a:lnTo>
                <a:lnTo>
                  <a:pt x="3745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9646" y="4359313"/>
            <a:ext cx="3404754" cy="2193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462165"/>
            <a:ext cx="3074324" cy="2167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2040228"/>
            <a:ext cx="3306386" cy="2150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64224" y="1479303"/>
            <a:ext cx="4157831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81488" marR="130495"/>
            <a:r>
              <a:rPr sz="2000" spc="-4" dirty="0">
                <a:cs typeface="Arial"/>
              </a:rPr>
              <a:t>Debe</a:t>
            </a:r>
            <a:r>
              <a:rPr sz="2000" dirty="0">
                <a:cs typeface="Arial"/>
              </a:rPr>
              <a:t>n</a:t>
            </a:r>
            <a:r>
              <a:rPr sz="2000" spc="-9" dirty="0">
                <a:cs typeface="Arial"/>
              </a:rPr>
              <a:t> </a:t>
            </a:r>
            <a:r>
              <a:rPr sz="2000" spc="-4" dirty="0">
                <a:cs typeface="Arial"/>
              </a:rPr>
              <a:t>inspeccionars</a:t>
            </a:r>
            <a:r>
              <a:rPr sz="2000" dirty="0">
                <a:cs typeface="Arial"/>
              </a:rPr>
              <a:t>e</a:t>
            </a:r>
            <a:r>
              <a:rPr sz="2000" spc="-9" dirty="0">
                <a:cs typeface="Arial"/>
              </a:rPr>
              <a:t> </a:t>
            </a:r>
            <a:r>
              <a:rPr sz="2000" spc="-4" dirty="0">
                <a:cs typeface="Arial"/>
              </a:rPr>
              <a:t>lo</a:t>
            </a:r>
            <a:r>
              <a:rPr sz="2000" dirty="0">
                <a:cs typeface="Arial"/>
              </a:rPr>
              <a:t>s</a:t>
            </a:r>
            <a:r>
              <a:rPr sz="2000" spc="-9" dirty="0">
                <a:cs typeface="Arial"/>
              </a:rPr>
              <a:t> </a:t>
            </a:r>
            <a:r>
              <a:rPr sz="2000" spc="-4" dirty="0">
                <a:cs typeface="Arial"/>
              </a:rPr>
              <a:t>nódulos linfático</a:t>
            </a:r>
            <a:r>
              <a:rPr sz="2000" dirty="0">
                <a:cs typeface="Arial"/>
              </a:rPr>
              <a:t>s </a:t>
            </a:r>
            <a:r>
              <a:rPr sz="2000" spc="-4" dirty="0">
                <a:cs typeface="Arial"/>
              </a:rPr>
              <a:t>d</a:t>
            </a:r>
            <a:r>
              <a:rPr sz="2000" dirty="0">
                <a:cs typeface="Arial"/>
              </a:rPr>
              <a:t>e </a:t>
            </a:r>
            <a:r>
              <a:rPr sz="2000" spc="-4" dirty="0">
                <a:cs typeface="Arial"/>
              </a:rPr>
              <a:t>l</a:t>
            </a:r>
            <a:r>
              <a:rPr sz="2000" dirty="0">
                <a:cs typeface="Arial"/>
              </a:rPr>
              <a:t>a </a:t>
            </a:r>
            <a:r>
              <a:rPr sz="2000" spc="-4" dirty="0">
                <a:cs typeface="Arial"/>
              </a:rPr>
              <a:t>cabeza</a:t>
            </a:r>
            <a:r>
              <a:rPr sz="2000" dirty="0">
                <a:cs typeface="Arial"/>
              </a:rPr>
              <a:t>, </a:t>
            </a:r>
            <a:r>
              <a:rPr sz="2000" spc="-4" dirty="0">
                <a:cs typeface="Arial"/>
              </a:rPr>
              <a:t>víscera</a:t>
            </a:r>
            <a:r>
              <a:rPr sz="2000" dirty="0">
                <a:cs typeface="Arial"/>
              </a:rPr>
              <a:t>s y </a:t>
            </a:r>
            <a:r>
              <a:rPr sz="2000" spc="-4" dirty="0">
                <a:cs typeface="Arial"/>
              </a:rPr>
              <a:t>canal</a:t>
            </a:r>
            <a:endParaRPr sz="2000" dirty="0"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400" y="1057870"/>
            <a:ext cx="3940346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80919" marR="189759"/>
            <a:r>
              <a:rPr sz="2000" b="1" spc="-166" dirty="0">
                <a:cs typeface="Arial"/>
              </a:rPr>
              <a:t>T</a:t>
            </a:r>
            <a:r>
              <a:rPr sz="2000" b="1" spc="-4" dirty="0">
                <a:cs typeface="Arial"/>
              </a:rPr>
              <a:t>odo</a:t>
            </a:r>
            <a:r>
              <a:rPr sz="2000" b="1" dirty="0">
                <a:cs typeface="Arial"/>
              </a:rPr>
              <a:t>s</a:t>
            </a:r>
            <a:r>
              <a:rPr sz="2000" b="1" spc="-4" dirty="0">
                <a:cs typeface="Arial"/>
              </a:rPr>
              <a:t> lo</a:t>
            </a:r>
            <a:r>
              <a:rPr sz="2000" b="1" dirty="0">
                <a:cs typeface="Arial"/>
              </a:rPr>
              <a:t>s</a:t>
            </a:r>
            <a:r>
              <a:rPr sz="2000" b="1" spc="-4" dirty="0">
                <a:cs typeface="Arial"/>
              </a:rPr>
              <a:t> bovino</a:t>
            </a:r>
            <a:r>
              <a:rPr sz="2000" b="1" dirty="0">
                <a:cs typeface="Arial"/>
              </a:rPr>
              <a:t>s</a:t>
            </a:r>
            <a:r>
              <a:rPr sz="2000" b="1" spc="-13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sacrificado</a:t>
            </a:r>
            <a:r>
              <a:rPr sz="2000" b="1" dirty="0">
                <a:cs typeface="Arial"/>
              </a:rPr>
              <a:t>s</a:t>
            </a:r>
            <a:r>
              <a:rPr sz="2000" b="1" spc="-4" dirty="0">
                <a:cs typeface="Arial"/>
              </a:rPr>
              <a:t> deben se</a:t>
            </a:r>
            <a:r>
              <a:rPr sz="2000" b="1" dirty="0">
                <a:cs typeface="Arial"/>
              </a:rPr>
              <a:t>r</a:t>
            </a:r>
            <a:r>
              <a:rPr sz="2000" b="1" spc="-4" dirty="0">
                <a:cs typeface="Arial"/>
              </a:rPr>
              <a:t> inspeccionado</a:t>
            </a:r>
            <a:r>
              <a:rPr sz="2000" b="1" dirty="0">
                <a:cs typeface="Arial"/>
              </a:rPr>
              <a:t>s</a:t>
            </a:r>
            <a:r>
              <a:rPr sz="2000" b="1" spc="-4" dirty="0">
                <a:cs typeface="Arial"/>
              </a:rPr>
              <a:t> e</a:t>
            </a:r>
            <a:r>
              <a:rPr sz="2000" b="1" dirty="0">
                <a:cs typeface="Arial"/>
              </a:rPr>
              <a:t>n</a:t>
            </a:r>
            <a:r>
              <a:rPr sz="2000" b="1" spc="-4" dirty="0">
                <a:cs typeface="Arial"/>
              </a:rPr>
              <a:t> lo</a:t>
            </a:r>
            <a:r>
              <a:rPr sz="2000" b="1" dirty="0">
                <a:cs typeface="Arial"/>
              </a:rPr>
              <a:t>s</a:t>
            </a:r>
            <a:r>
              <a:rPr sz="2000" b="1" spc="-4" dirty="0">
                <a:cs typeface="Arial"/>
              </a:rPr>
              <a:t> rastros</a:t>
            </a:r>
            <a:endParaRPr sz="2000" b="1" dirty="0"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6491" y="498157"/>
            <a:ext cx="5260109" cy="49244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14540" algn="ctr"/>
            <a:r>
              <a:rPr lang="es-MX" sz="3200" b="1" dirty="0">
                <a:latin typeface="Arial"/>
                <a:cs typeface="Arial"/>
              </a:rPr>
              <a:t>Vigilancia en Mataderos</a:t>
            </a:r>
            <a:endParaRPr lang="es-MX"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6545" y="2883159"/>
            <a:ext cx="4560916" cy="12311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81488" marR="182352"/>
            <a:r>
              <a:rPr lang="es-MX" sz="2000" spc="-4" dirty="0">
                <a:cs typeface="Arial"/>
              </a:rPr>
              <a:t>Deb</a:t>
            </a:r>
            <a:r>
              <a:rPr lang="es-MX" sz="2000" dirty="0">
                <a:cs typeface="Arial"/>
              </a:rPr>
              <a:t>e</a:t>
            </a:r>
            <a:r>
              <a:rPr lang="es-MX" sz="2000" spc="-9" dirty="0">
                <a:cs typeface="Arial"/>
              </a:rPr>
              <a:t> darse un seguimientos puntual en </a:t>
            </a:r>
            <a:r>
              <a:rPr lang="es-MX" sz="2000" spc="-4" dirty="0">
                <a:cs typeface="Arial"/>
              </a:rPr>
              <a:t>la inspecció</a:t>
            </a:r>
            <a:r>
              <a:rPr lang="es-MX" sz="2000" dirty="0">
                <a:cs typeface="Arial"/>
              </a:rPr>
              <a:t>n</a:t>
            </a:r>
            <a:r>
              <a:rPr lang="es-MX" sz="2000" spc="-13" dirty="0">
                <a:cs typeface="Arial"/>
              </a:rPr>
              <a:t> </a:t>
            </a:r>
            <a:r>
              <a:rPr lang="es-MX" sz="2000" spc="-4" dirty="0">
                <a:cs typeface="Arial"/>
              </a:rPr>
              <a:t>post-morte</a:t>
            </a:r>
            <a:r>
              <a:rPr lang="es-MX" sz="2000" dirty="0">
                <a:cs typeface="Arial"/>
              </a:rPr>
              <a:t>m</a:t>
            </a:r>
            <a:r>
              <a:rPr lang="es-MX" sz="2000" spc="22" dirty="0">
                <a:cs typeface="Arial"/>
              </a:rPr>
              <a:t> </a:t>
            </a:r>
            <a:r>
              <a:rPr lang="es-MX" sz="2000" spc="-4" dirty="0">
                <a:cs typeface="Arial"/>
              </a:rPr>
              <a:t>d</a:t>
            </a:r>
            <a:r>
              <a:rPr lang="es-MX" sz="2000" dirty="0">
                <a:cs typeface="Arial"/>
              </a:rPr>
              <a:t>e </a:t>
            </a:r>
            <a:r>
              <a:rPr lang="es-MX" sz="2000" spc="-4" dirty="0">
                <a:cs typeface="Arial"/>
              </a:rPr>
              <a:t>lo</a:t>
            </a:r>
            <a:r>
              <a:rPr lang="es-MX" sz="2000" dirty="0">
                <a:cs typeface="Arial"/>
              </a:rPr>
              <a:t>s</a:t>
            </a:r>
            <a:r>
              <a:rPr lang="es-MX" sz="2000" spc="-4" dirty="0">
                <a:cs typeface="Arial"/>
              </a:rPr>
              <a:t> bovinos qu</a:t>
            </a:r>
            <a:r>
              <a:rPr lang="es-MX" sz="2000" dirty="0">
                <a:cs typeface="Arial"/>
              </a:rPr>
              <a:t>e </a:t>
            </a:r>
            <a:r>
              <a:rPr lang="es-MX" sz="2000" spc="-4" dirty="0">
                <a:cs typeface="Arial"/>
              </a:rPr>
              <a:t>resultaro</a:t>
            </a:r>
            <a:r>
              <a:rPr lang="es-MX" sz="2000" dirty="0">
                <a:cs typeface="Arial"/>
              </a:rPr>
              <a:t>n </a:t>
            </a:r>
            <a:r>
              <a:rPr lang="es-MX" sz="2000" spc="-4" dirty="0">
                <a:cs typeface="Arial"/>
              </a:rPr>
              <a:t>positivo</a:t>
            </a:r>
            <a:r>
              <a:rPr lang="es-MX" sz="2000" dirty="0">
                <a:cs typeface="Arial"/>
              </a:rPr>
              <a:t>s</a:t>
            </a:r>
            <a:r>
              <a:rPr lang="es-MX" sz="2000" spc="-9" dirty="0">
                <a:cs typeface="Arial"/>
              </a:rPr>
              <a:t> </a:t>
            </a:r>
            <a:r>
              <a:rPr lang="es-MX" sz="2000" dirty="0">
                <a:cs typeface="Arial"/>
              </a:rPr>
              <a:t>a </a:t>
            </a:r>
            <a:r>
              <a:rPr lang="es-MX" sz="2000" spc="-4" dirty="0">
                <a:cs typeface="Arial"/>
              </a:rPr>
              <a:t>la</a:t>
            </a:r>
            <a:r>
              <a:rPr lang="es-MX" sz="2000" dirty="0">
                <a:cs typeface="Arial"/>
              </a:rPr>
              <a:t>s</a:t>
            </a:r>
            <a:r>
              <a:rPr lang="es-MX" sz="2000" spc="-9" dirty="0">
                <a:cs typeface="Arial"/>
              </a:rPr>
              <a:t> </a:t>
            </a:r>
            <a:r>
              <a:rPr lang="es-MX" sz="2000" spc="-4" dirty="0">
                <a:cs typeface="Arial"/>
              </a:rPr>
              <a:t>pruebas d</a:t>
            </a:r>
            <a:r>
              <a:rPr lang="es-MX" sz="2000" dirty="0">
                <a:cs typeface="Arial"/>
              </a:rPr>
              <a:t>e </a:t>
            </a:r>
            <a:r>
              <a:rPr lang="es-MX" sz="2000" spc="-4" dirty="0">
                <a:cs typeface="Arial"/>
              </a:rPr>
              <a:t>tuberculin</a:t>
            </a:r>
            <a:r>
              <a:rPr lang="es-MX" sz="2000" dirty="0">
                <a:cs typeface="Arial"/>
              </a:rPr>
              <a:t>a</a:t>
            </a:r>
            <a:r>
              <a:rPr lang="es-MX" sz="2000" spc="-4" dirty="0">
                <a:solidFill>
                  <a:srgbClr val="65FF65"/>
                </a:solidFill>
                <a:cs typeface="Arial"/>
              </a:rPr>
              <a:t>..</a:t>
            </a:r>
            <a:endParaRPr lang="es-MX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818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3345" y="6307622"/>
            <a:ext cx="1250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2658" y="404875"/>
            <a:ext cx="7448804" cy="443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68601" y="5084826"/>
            <a:ext cx="2476500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Orden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10" dirty="0">
                <a:latin typeface="Arial"/>
                <a:cs typeface="Arial"/>
              </a:rPr>
              <a:t> m</a:t>
            </a:r>
            <a:r>
              <a:rPr sz="2000" b="1" dirty="0">
                <a:latin typeface="Arial"/>
                <a:cs typeface="Arial"/>
              </a:rPr>
              <a:t>atan</a:t>
            </a:r>
            <a:r>
              <a:rPr sz="2000" b="1" spc="5" dirty="0">
                <a:latin typeface="Arial"/>
                <a:cs typeface="Arial"/>
              </a:rPr>
              <a:t>z</a:t>
            </a:r>
            <a:r>
              <a:rPr sz="2000" b="1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112" y="5805487"/>
            <a:ext cx="6990080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Con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anot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ción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dentificaciones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forma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ind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spc="-25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idua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1145" y="544368"/>
            <a:ext cx="749935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IT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RIOS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GENERALES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 LA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INS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ECCIÓN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PO</a:t>
            </a:r>
            <a:r>
              <a:rPr sz="2000" b="1" i="1" spc="-10" dirty="0">
                <a:latin typeface="Arial"/>
                <a:cs typeface="Arial"/>
              </a:rPr>
              <a:t>S</a:t>
            </a:r>
            <a:r>
              <a:rPr sz="2000" b="1" i="1" spc="-110" dirty="0">
                <a:latin typeface="Arial"/>
                <a:cs typeface="Arial"/>
              </a:rPr>
              <a:t>T</a:t>
            </a:r>
            <a:r>
              <a:rPr sz="2000" b="1" i="1" dirty="0">
                <a:latin typeface="Arial"/>
                <a:cs typeface="Arial"/>
              </a:rPr>
              <a:t>-</a:t>
            </a:r>
            <a:r>
              <a:rPr sz="2000" b="1" i="1" spc="-15" dirty="0">
                <a:latin typeface="Arial"/>
                <a:cs typeface="Arial"/>
              </a:rPr>
              <a:t>M</a:t>
            </a:r>
            <a:r>
              <a:rPr sz="2000" b="1" i="1" dirty="0">
                <a:latin typeface="Arial"/>
                <a:cs typeface="Arial"/>
              </a:rPr>
              <a:t>O</a:t>
            </a:r>
            <a:r>
              <a:rPr sz="2000" b="1" i="1" spc="-30" dirty="0">
                <a:latin typeface="Arial"/>
                <a:cs typeface="Arial"/>
              </a:rPr>
              <a:t>R</a:t>
            </a:r>
            <a:r>
              <a:rPr sz="2000" b="1" i="1" dirty="0">
                <a:latin typeface="Arial"/>
                <a:cs typeface="Arial"/>
              </a:rPr>
              <a:t>TEM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590" y="885206"/>
            <a:ext cx="7742555" cy="5594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L,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BEZA,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SCERAS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EL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 </a:t>
            </a:r>
            <a:r>
              <a:rPr sz="2000" b="1" spc="-15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ani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al, deberán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identificarse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 el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smo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nú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ero.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2725" y="2060575"/>
            <a:ext cx="2703830" cy="4486275"/>
          </a:xfrm>
          <a:custGeom>
            <a:avLst/>
            <a:gdLst/>
            <a:ahLst/>
            <a:cxnLst/>
            <a:rect l="l" t="t" r="r" b="b"/>
            <a:pathLst>
              <a:path w="2703830" h="4486275">
                <a:moveTo>
                  <a:pt x="0" y="4486275"/>
                </a:moveTo>
                <a:lnTo>
                  <a:pt x="2703576" y="4486275"/>
                </a:lnTo>
                <a:lnTo>
                  <a:pt x="2703576" y="0"/>
                </a:lnTo>
                <a:lnTo>
                  <a:pt x="0" y="0"/>
                </a:lnTo>
                <a:lnTo>
                  <a:pt x="0" y="4486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1490" y="2131369"/>
            <a:ext cx="2499995" cy="2449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Pueden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us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AutoNum type="arabicPeriod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Eti</a:t>
            </a:r>
            <a:r>
              <a:rPr sz="1800" b="1" spc="5" dirty="0">
                <a:latin typeface="Arial"/>
                <a:cs typeface="Arial"/>
              </a:rPr>
              <a:t>q</a:t>
            </a:r>
            <a:r>
              <a:rPr sz="1800" b="1" dirty="0">
                <a:latin typeface="Arial"/>
                <a:cs typeface="Arial"/>
              </a:rPr>
              <a:t>uetas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á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tic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marR="5715" indent="-342900">
              <a:lnSpc>
                <a:spcPct val="100000"/>
              </a:lnSpc>
              <a:buFont typeface="Arial"/>
              <a:buAutoNum type="arabicPeriod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Eti</a:t>
            </a:r>
            <a:r>
              <a:rPr sz="1800" b="1" spc="5" dirty="0">
                <a:latin typeface="Arial"/>
                <a:cs typeface="Arial"/>
              </a:rPr>
              <a:t>q</a:t>
            </a:r>
            <a:r>
              <a:rPr sz="1800" b="1" dirty="0">
                <a:latin typeface="Arial"/>
                <a:cs typeface="Arial"/>
              </a:rPr>
              <a:t>uetas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tálic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 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te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ial 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oxi</a:t>
            </a:r>
            <a:r>
              <a:rPr sz="1800" b="1" spc="5" dirty="0">
                <a:latin typeface="Arial"/>
                <a:cs typeface="Arial"/>
              </a:rPr>
              <a:t>d</a:t>
            </a:r>
            <a:r>
              <a:rPr sz="1800" b="1" dirty="0">
                <a:latin typeface="Arial"/>
                <a:cs typeface="Arial"/>
              </a:rPr>
              <a:t>able.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AutoNum type="arabicPeriod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Etiqu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pap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l.</a:t>
            </a:r>
            <a:endParaRPr sz="1800" dirty="0">
              <a:latin typeface="Arial"/>
              <a:cs typeface="Arial"/>
            </a:endParaRPr>
          </a:p>
          <a:p>
            <a:pPr marL="355600" marR="741680" indent="-3429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4</a:t>
            </a:r>
            <a:r>
              <a:rPr sz="1800" b="1" dirty="0">
                <a:latin typeface="Arial"/>
                <a:cs typeface="Arial"/>
              </a:rPr>
              <a:t>.-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 c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25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490" y="4875203"/>
            <a:ext cx="2498090" cy="162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i="1" dirty="0">
                <a:latin typeface="Arial"/>
                <a:cs typeface="Arial"/>
              </a:rPr>
              <a:t>Las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etiq</a:t>
            </a:r>
            <a:r>
              <a:rPr sz="1800" b="1" i="1" spc="5" dirty="0">
                <a:latin typeface="Arial"/>
                <a:cs typeface="Arial"/>
              </a:rPr>
              <a:t>u</a:t>
            </a:r>
            <a:r>
              <a:rPr sz="1800" b="1" i="1" dirty="0">
                <a:latin typeface="Arial"/>
                <a:cs typeface="Arial"/>
              </a:rPr>
              <a:t>et</a:t>
            </a:r>
            <a:r>
              <a:rPr sz="1800" b="1" i="1" spc="-10" dirty="0">
                <a:latin typeface="Arial"/>
                <a:cs typeface="Arial"/>
              </a:rPr>
              <a:t>a</a:t>
            </a:r>
            <a:r>
              <a:rPr sz="1800" b="1" i="1" dirty="0">
                <a:latin typeface="Arial"/>
                <a:cs typeface="Arial"/>
              </a:rPr>
              <a:t>s no</a:t>
            </a:r>
            <a:r>
              <a:rPr sz="1800" b="1" i="1" spc="-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s</a:t>
            </a:r>
            <a:r>
              <a:rPr sz="1800" b="1" i="1" spc="-10" dirty="0">
                <a:latin typeface="Arial"/>
                <a:cs typeface="Arial"/>
              </a:rPr>
              <a:t>e</a:t>
            </a:r>
            <a:r>
              <a:rPr sz="1800" b="1" i="1" dirty="0">
                <a:latin typeface="Arial"/>
                <a:cs typeface="Arial"/>
              </a:rPr>
              <a:t>r</a:t>
            </a:r>
            <a:r>
              <a:rPr sz="1800" b="1" i="1" spc="-10" dirty="0">
                <a:latin typeface="Arial"/>
                <a:cs typeface="Arial"/>
              </a:rPr>
              <a:t>á</a:t>
            </a:r>
            <a:r>
              <a:rPr sz="1800" b="1" i="1" dirty="0">
                <a:latin typeface="Arial"/>
                <a:cs typeface="Arial"/>
              </a:rPr>
              <a:t>n r</a:t>
            </a:r>
            <a:r>
              <a:rPr sz="1800" b="1" i="1" spc="-10" dirty="0">
                <a:latin typeface="Arial"/>
                <a:cs typeface="Arial"/>
              </a:rPr>
              <a:t>e</a:t>
            </a:r>
            <a:r>
              <a:rPr sz="1800" b="1" i="1" dirty="0">
                <a:latin typeface="Arial"/>
                <a:cs typeface="Arial"/>
              </a:rPr>
              <a:t>tirad</a:t>
            </a:r>
            <a:r>
              <a:rPr sz="1800" b="1" i="1" spc="-10" dirty="0">
                <a:latin typeface="Arial"/>
                <a:cs typeface="Arial"/>
              </a:rPr>
              <a:t>a</a:t>
            </a:r>
            <a:r>
              <a:rPr sz="1800" b="1" i="1" dirty="0">
                <a:latin typeface="Arial"/>
                <a:cs typeface="Arial"/>
              </a:rPr>
              <a:t>s del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á</a:t>
            </a:r>
            <a:r>
              <a:rPr sz="1800" b="1" i="1" spc="-10" dirty="0">
                <a:latin typeface="Arial"/>
                <a:cs typeface="Arial"/>
              </a:rPr>
              <a:t>r</a:t>
            </a:r>
            <a:r>
              <a:rPr sz="1800" b="1" i="1" dirty="0">
                <a:latin typeface="Arial"/>
                <a:cs typeface="Arial"/>
              </a:rPr>
              <a:t>ea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de s</a:t>
            </a:r>
            <a:r>
              <a:rPr sz="1800" b="1" i="1" spc="-10" dirty="0">
                <a:latin typeface="Arial"/>
                <a:cs typeface="Arial"/>
              </a:rPr>
              <a:t>a</a:t>
            </a:r>
            <a:r>
              <a:rPr sz="1800" b="1" i="1" dirty="0">
                <a:latin typeface="Arial"/>
                <a:cs typeface="Arial"/>
              </a:rPr>
              <a:t>c</a:t>
            </a:r>
            <a:r>
              <a:rPr sz="1800" b="1" i="1" spc="-10" dirty="0">
                <a:latin typeface="Arial"/>
                <a:cs typeface="Arial"/>
              </a:rPr>
              <a:t>r</a:t>
            </a:r>
            <a:r>
              <a:rPr sz="1800" b="1" i="1" dirty="0">
                <a:latin typeface="Arial"/>
                <a:cs typeface="Arial"/>
              </a:rPr>
              <a:t>if</a:t>
            </a:r>
            <a:r>
              <a:rPr sz="1800" b="1" i="1" spc="5" dirty="0">
                <a:latin typeface="Arial"/>
                <a:cs typeface="Arial"/>
              </a:rPr>
              <a:t>i</a:t>
            </a:r>
            <a:r>
              <a:rPr sz="1800" b="1" i="1" dirty="0">
                <a:latin typeface="Arial"/>
                <a:cs typeface="Arial"/>
              </a:rPr>
              <a:t>cio,</a:t>
            </a:r>
            <a:r>
              <a:rPr sz="1800" b="1" i="1" spc="-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ha</a:t>
            </a:r>
            <a:r>
              <a:rPr sz="1800" b="1" i="1" spc="-10" dirty="0">
                <a:latin typeface="Arial"/>
                <a:cs typeface="Arial"/>
              </a:rPr>
              <a:t>s</a:t>
            </a:r>
            <a:r>
              <a:rPr sz="1800" b="1" i="1" dirty="0">
                <a:latin typeface="Arial"/>
                <a:cs typeface="Arial"/>
              </a:rPr>
              <a:t>ta o</a:t>
            </a:r>
            <a:r>
              <a:rPr sz="1800" b="1" i="1" spc="5" dirty="0">
                <a:latin typeface="Arial"/>
                <a:cs typeface="Arial"/>
              </a:rPr>
              <a:t>b</a:t>
            </a:r>
            <a:r>
              <a:rPr sz="1800" b="1" i="1" dirty="0">
                <a:latin typeface="Arial"/>
                <a:cs typeface="Arial"/>
              </a:rPr>
              <a:t>tener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el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</a:t>
            </a:r>
            <a:r>
              <a:rPr sz="1800" b="1" i="1" spc="5" dirty="0">
                <a:latin typeface="Arial"/>
                <a:cs typeface="Arial"/>
              </a:rPr>
              <a:t>i</a:t>
            </a:r>
            <a:r>
              <a:rPr sz="1800" b="1" i="1" dirty="0">
                <a:latin typeface="Arial"/>
                <a:cs typeface="Arial"/>
              </a:rPr>
              <a:t>ct</a:t>
            </a:r>
            <a:r>
              <a:rPr sz="1800" b="1" i="1" spc="-10" dirty="0">
                <a:latin typeface="Arial"/>
                <a:cs typeface="Arial"/>
              </a:rPr>
              <a:t>a</a:t>
            </a:r>
            <a:r>
              <a:rPr sz="1800" b="1" i="1" dirty="0">
                <a:latin typeface="Arial"/>
                <a:cs typeface="Arial"/>
              </a:rPr>
              <a:t>m</a:t>
            </a:r>
            <a:r>
              <a:rPr sz="1800" b="1" i="1" spc="-10" dirty="0">
                <a:latin typeface="Arial"/>
                <a:cs typeface="Arial"/>
              </a:rPr>
              <a:t>e</a:t>
            </a:r>
            <a:r>
              <a:rPr sz="1800" b="1" i="1" dirty="0">
                <a:latin typeface="Arial"/>
                <a:cs typeface="Arial"/>
              </a:rPr>
              <a:t>n fi</a:t>
            </a:r>
            <a:r>
              <a:rPr sz="1800" b="1" i="1" spc="5" dirty="0">
                <a:latin typeface="Arial"/>
                <a:cs typeface="Arial"/>
              </a:rPr>
              <a:t>n</a:t>
            </a:r>
            <a:r>
              <a:rPr sz="1800" b="1" i="1" dirty="0">
                <a:latin typeface="Arial"/>
                <a:cs typeface="Arial"/>
              </a:rPr>
              <a:t>al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del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Médico </a:t>
            </a:r>
            <a:r>
              <a:rPr sz="1800" b="1" i="1" spc="-75" dirty="0">
                <a:latin typeface="Arial"/>
                <a:cs typeface="Arial"/>
              </a:rPr>
              <a:t>V</a:t>
            </a:r>
            <a:r>
              <a:rPr sz="1800" b="1" i="1" spc="-10" dirty="0">
                <a:latin typeface="Arial"/>
                <a:cs typeface="Arial"/>
              </a:rPr>
              <a:t>e</a:t>
            </a:r>
            <a:r>
              <a:rPr sz="1800" b="1" i="1" dirty="0">
                <a:latin typeface="Arial"/>
                <a:cs typeface="Arial"/>
              </a:rPr>
              <a:t>t</a:t>
            </a:r>
            <a:r>
              <a:rPr sz="1800" b="1" i="1" spc="-10" dirty="0">
                <a:latin typeface="Arial"/>
                <a:cs typeface="Arial"/>
              </a:rPr>
              <a:t>e</a:t>
            </a:r>
            <a:r>
              <a:rPr sz="1800" b="1" i="1" dirty="0">
                <a:latin typeface="Arial"/>
                <a:cs typeface="Arial"/>
              </a:rPr>
              <a:t>rin</a:t>
            </a:r>
            <a:r>
              <a:rPr sz="1800" b="1" i="1" spc="-10" dirty="0">
                <a:latin typeface="Arial"/>
                <a:cs typeface="Arial"/>
              </a:rPr>
              <a:t>a</a:t>
            </a:r>
            <a:r>
              <a:rPr sz="1800" b="1" i="1" dirty="0">
                <a:latin typeface="Arial"/>
                <a:cs typeface="Arial"/>
              </a:rPr>
              <a:t>rio.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87675" y="1916176"/>
            <a:ext cx="5940425" cy="4456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66822" y="3905630"/>
            <a:ext cx="4469130" cy="873760"/>
          </a:xfrm>
          <a:custGeom>
            <a:avLst/>
            <a:gdLst/>
            <a:ahLst/>
            <a:cxnLst/>
            <a:rect l="l" t="t" r="r" b="b"/>
            <a:pathLst>
              <a:path w="4469130" h="873760">
                <a:moveTo>
                  <a:pt x="4295187" y="816960"/>
                </a:moveTo>
                <a:lnTo>
                  <a:pt x="4285233" y="873252"/>
                </a:lnTo>
                <a:lnTo>
                  <a:pt x="4458293" y="821944"/>
                </a:lnTo>
                <a:lnTo>
                  <a:pt x="4323333" y="821944"/>
                </a:lnTo>
                <a:lnTo>
                  <a:pt x="4295187" y="816960"/>
                </a:lnTo>
                <a:close/>
              </a:path>
              <a:path w="4469130" h="873760">
                <a:moveTo>
                  <a:pt x="4305138" y="760683"/>
                </a:moveTo>
                <a:lnTo>
                  <a:pt x="4295187" y="816960"/>
                </a:lnTo>
                <a:lnTo>
                  <a:pt x="4323333" y="821944"/>
                </a:lnTo>
                <a:lnTo>
                  <a:pt x="4333367" y="765683"/>
                </a:lnTo>
                <a:lnTo>
                  <a:pt x="4305138" y="760683"/>
                </a:lnTo>
                <a:close/>
              </a:path>
              <a:path w="4469130" h="873760">
                <a:moveTo>
                  <a:pt x="4315079" y="704469"/>
                </a:moveTo>
                <a:lnTo>
                  <a:pt x="4305138" y="760683"/>
                </a:lnTo>
                <a:lnTo>
                  <a:pt x="4333367" y="765683"/>
                </a:lnTo>
                <a:lnTo>
                  <a:pt x="4323333" y="821944"/>
                </a:lnTo>
                <a:lnTo>
                  <a:pt x="4458293" y="821944"/>
                </a:lnTo>
                <a:lnTo>
                  <a:pt x="4469003" y="818769"/>
                </a:lnTo>
                <a:lnTo>
                  <a:pt x="4315079" y="704469"/>
                </a:lnTo>
                <a:close/>
              </a:path>
              <a:path w="4469130" h="873760">
                <a:moveTo>
                  <a:pt x="9905" y="0"/>
                </a:moveTo>
                <a:lnTo>
                  <a:pt x="0" y="56388"/>
                </a:lnTo>
                <a:lnTo>
                  <a:pt x="4295187" y="816960"/>
                </a:lnTo>
                <a:lnTo>
                  <a:pt x="4305138" y="760683"/>
                </a:lnTo>
                <a:lnTo>
                  <a:pt x="990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87" y="1412875"/>
            <a:ext cx="7877175" cy="129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287" y="3068701"/>
            <a:ext cx="4705350" cy="3528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68601" y="5589587"/>
            <a:ext cx="1211580" cy="400050"/>
          </a:xfrm>
          <a:custGeom>
            <a:avLst/>
            <a:gdLst/>
            <a:ahLst/>
            <a:cxnLst/>
            <a:rect l="l" t="t" r="r" b="b"/>
            <a:pathLst>
              <a:path w="1211579" h="400050">
                <a:moveTo>
                  <a:pt x="0" y="400050"/>
                </a:moveTo>
                <a:lnTo>
                  <a:pt x="1211262" y="400050"/>
                </a:lnTo>
                <a:lnTo>
                  <a:pt x="1211262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47722" y="5664622"/>
            <a:ext cx="6260465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LLOS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550" y="620776"/>
            <a:ext cx="6769100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Las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tintas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emp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eadas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serán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inde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ebles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atóxicas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5256" y="3489649"/>
            <a:ext cx="3145155" cy="4019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“ME</a:t>
            </a:r>
            <a:r>
              <a:rPr sz="2000" b="1" spc="-140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TMA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K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spc="-17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YON”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22700" marR="368935" algn="r">
              <a:lnSpc>
                <a:spcPct val="100000"/>
              </a:lnSpc>
            </a:pPr>
            <a:r>
              <a:rPr spc="-5" dirty="0"/>
              <a:t>16</a:t>
            </a:r>
          </a:p>
        </p:txBody>
      </p:sp>
      <p:sp>
        <p:nvSpPr>
          <p:cNvPr id="3" name="object 3"/>
          <p:cNvSpPr/>
          <p:nvPr/>
        </p:nvSpPr>
        <p:spPr>
          <a:xfrm>
            <a:off x="3995801" y="2924175"/>
            <a:ext cx="4975225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7450" y="5949950"/>
            <a:ext cx="2701925" cy="701675"/>
          </a:xfrm>
          <a:custGeom>
            <a:avLst/>
            <a:gdLst/>
            <a:ahLst/>
            <a:cxnLst/>
            <a:rect l="l" t="t" r="r" b="b"/>
            <a:pathLst>
              <a:path w="2701925" h="701675">
                <a:moveTo>
                  <a:pt x="0" y="701675"/>
                </a:moveTo>
                <a:lnTo>
                  <a:pt x="2701925" y="701675"/>
                </a:lnTo>
                <a:lnTo>
                  <a:pt x="2701925" y="0"/>
                </a:lnTo>
                <a:lnTo>
                  <a:pt x="0" y="0"/>
                </a:lnTo>
                <a:lnTo>
                  <a:pt x="0" y="7016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93465" y="5365115"/>
            <a:ext cx="246316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BEZA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DA CON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spc="-17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YON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0731" y="4828997"/>
            <a:ext cx="2743200" cy="987425"/>
          </a:xfrm>
          <a:custGeom>
            <a:avLst/>
            <a:gdLst/>
            <a:ahLst/>
            <a:cxnLst/>
            <a:rect l="l" t="t" r="r" b="b"/>
            <a:pathLst>
              <a:path w="2743200" h="987425">
                <a:moveTo>
                  <a:pt x="2634664" y="49678"/>
                </a:moveTo>
                <a:lnTo>
                  <a:pt x="0" y="951261"/>
                </a:lnTo>
                <a:lnTo>
                  <a:pt x="12446" y="987304"/>
                </a:lnTo>
                <a:lnTo>
                  <a:pt x="2648922" y="85083"/>
                </a:lnTo>
                <a:lnTo>
                  <a:pt x="2672247" y="57261"/>
                </a:lnTo>
                <a:lnTo>
                  <a:pt x="2634664" y="49678"/>
                </a:lnTo>
                <a:close/>
              </a:path>
              <a:path w="2743200" h="987425">
                <a:moveTo>
                  <a:pt x="2714758" y="26879"/>
                </a:moveTo>
                <a:lnTo>
                  <a:pt x="2701290" y="26879"/>
                </a:lnTo>
                <a:lnTo>
                  <a:pt x="2713608" y="62947"/>
                </a:lnTo>
                <a:lnTo>
                  <a:pt x="2648922" y="85083"/>
                </a:lnTo>
                <a:lnTo>
                  <a:pt x="2602466" y="140494"/>
                </a:lnTo>
                <a:lnTo>
                  <a:pt x="2603944" y="151405"/>
                </a:lnTo>
                <a:lnTo>
                  <a:pt x="2613097" y="162354"/>
                </a:lnTo>
                <a:lnTo>
                  <a:pt x="2624885" y="163587"/>
                </a:lnTo>
                <a:lnTo>
                  <a:pt x="2635250" y="157435"/>
                </a:lnTo>
                <a:lnTo>
                  <a:pt x="2743200" y="32594"/>
                </a:lnTo>
                <a:lnTo>
                  <a:pt x="2714758" y="26879"/>
                </a:lnTo>
                <a:close/>
              </a:path>
              <a:path w="2743200" h="987425">
                <a:moveTo>
                  <a:pt x="2672247" y="57261"/>
                </a:moveTo>
                <a:lnTo>
                  <a:pt x="2648922" y="85083"/>
                </a:lnTo>
                <a:lnTo>
                  <a:pt x="2711753" y="63582"/>
                </a:lnTo>
                <a:lnTo>
                  <a:pt x="2703576" y="63582"/>
                </a:lnTo>
                <a:lnTo>
                  <a:pt x="2672247" y="57261"/>
                </a:lnTo>
                <a:close/>
              </a:path>
              <a:path w="2743200" h="987425">
                <a:moveTo>
                  <a:pt x="2693034" y="32467"/>
                </a:moveTo>
                <a:lnTo>
                  <a:pt x="2672247" y="57261"/>
                </a:lnTo>
                <a:lnTo>
                  <a:pt x="2703576" y="63582"/>
                </a:lnTo>
                <a:lnTo>
                  <a:pt x="2693034" y="32467"/>
                </a:lnTo>
                <a:close/>
              </a:path>
              <a:path w="2743200" h="987425">
                <a:moveTo>
                  <a:pt x="2703198" y="32467"/>
                </a:moveTo>
                <a:lnTo>
                  <a:pt x="2693034" y="32467"/>
                </a:lnTo>
                <a:lnTo>
                  <a:pt x="2703576" y="63582"/>
                </a:lnTo>
                <a:lnTo>
                  <a:pt x="2711753" y="63582"/>
                </a:lnTo>
                <a:lnTo>
                  <a:pt x="2713608" y="62947"/>
                </a:lnTo>
                <a:lnTo>
                  <a:pt x="2703198" y="32467"/>
                </a:lnTo>
                <a:close/>
              </a:path>
              <a:path w="2743200" h="987425">
                <a:moveTo>
                  <a:pt x="2701290" y="26879"/>
                </a:moveTo>
                <a:lnTo>
                  <a:pt x="2634664" y="49678"/>
                </a:lnTo>
                <a:lnTo>
                  <a:pt x="2672247" y="57261"/>
                </a:lnTo>
                <a:lnTo>
                  <a:pt x="2693034" y="32467"/>
                </a:lnTo>
                <a:lnTo>
                  <a:pt x="2703198" y="32467"/>
                </a:lnTo>
                <a:lnTo>
                  <a:pt x="2701290" y="26879"/>
                </a:lnTo>
                <a:close/>
              </a:path>
              <a:path w="2743200" h="987425">
                <a:moveTo>
                  <a:pt x="2574741" y="0"/>
                </a:moveTo>
                <a:lnTo>
                  <a:pt x="2564514" y="5897"/>
                </a:lnTo>
                <a:lnTo>
                  <a:pt x="2558566" y="19205"/>
                </a:lnTo>
                <a:lnTo>
                  <a:pt x="2562979" y="30922"/>
                </a:lnTo>
                <a:lnTo>
                  <a:pt x="2573909" y="37420"/>
                </a:lnTo>
                <a:lnTo>
                  <a:pt x="2634664" y="49678"/>
                </a:lnTo>
                <a:lnTo>
                  <a:pt x="2701290" y="26879"/>
                </a:lnTo>
                <a:lnTo>
                  <a:pt x="2714758" y="26879"/>
                </a:lnTo>
                <a:lnTo>
                  <a:pt x="2581402" y="82"/>
                </a:lnTo>
                <a:lnTo>
                  <a:pt x="2574741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80126" y="1989073"/>
            <a:ext cx="2974975" cy="1006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15938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SMO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TI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MPO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 MA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CA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L CON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spc="-17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YON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69339" y="637412"/>
            <a:ext cx="2656205" cy="1006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16954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EL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E MA</a:t>
            </a:r>
            <a:r>
              <a:rPr sz="2000" b="1" spc="10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CA AL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</a:t>
            </a:r>
            <a:r>
              <a:rPr sz="2000" b="1" spc="-10" dirty="0">
                <a:latin typeface="Arial"/>
                <a:cs typeface="Arial"/>
              </a:rPr>
              <a:t>ME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3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DEL DES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5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0825" y="188976"/>
            <a:ext cx="4859401" cy="3646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7248" y="2287184"/>
            <a:ext cx="2955925" cy="513080"/>
          </a:xfrm>
          <a:custGeom>
            <a:avLst/>
            <a:gdLst/>
            <a:ahLst/>
            <a:cxnLst/>
            <a:rect l="l" t="t" r="r" b="b"/>
            <a:pathLst>
              <a:path w="2955925" h="513080">
                <a:moveTo>
                  <a:pt x="107596" y="58846"/>
                </a:moveTo>
                <a:lnTo>
                  <a:pt x="74295" y="72865"/>
                </a:lnTo>
                <a:lnTo>
                  <a:pt x="104249" y="96747"/>
                </a:lnTo>
                <a:lnTo>
                  <a:pt x="2950083" y="512911"/>
                </a:lnTo>
                <a:lnTo>
                  <a:pt x="2955543" y="475319"/>
                </a:lnTo>
                <a:lnTo>
                  <a:pt x="107596" y="58846"/>
                </a:lnTo>
                <a:close/>
              </a:path>
              <a:path w="2955925" h="513080">
                <a:moveTo>
                  <a:pt x="165168" y="0"/>
                </a:moveTo>
                <a:lnTo>
                  <a:pt x="153034" y="720"/>
                </a:lnTo>
                <a:lnTo>
                  <a:pt x="0" y="62315"/>
                </a:lnTo>
                <a:lnTo>
                  <a:pt x="128905" y="165185"/>
                </a:lnTo>
                <a:lnTo>
                  <a:pt x="137333" y="168884"/>
                </a:lnTo>
                <a:lnTo>
                  <a:pt x="148123" y="166814"/>
                </a:lnTo>
                <a:lnTo>
                  <a:pt x="104249" y="96747"/>
                </a:lnTo>
                <a:lnTo>
                  <a:pt x="34670" y="86572"/>
                </a:lnTo>
                <a:lnTo>
                  <a:pt x="40131" y="48980"/>
                </a:lnTo>
                <a:lnTo>
                  <a:pt x="131031" y="48980"/>
                </a:lnTo>
                <a:lnTo>
                  <a:pt x="174507" y="30678"/>
                </a:lnTo>
                <a:lnTo>
                  <a:pt x="178167" y="20359"/>
                </a:lnTo>
                <a:lnTo>
                  <a:pt x="175088" y="6567"/>
                </a:lnTo>
                <a:lnTo>
                  <a:pt x="165168" y="0"/>
                </a:lnTo>
                <a:close/>
              </a:path>
              <a:path w="2955925" h="513080">
                <a:moveTo>
                  <a:pt x="40131" y="48980"/>
                </a:moveTo>
                <a:lnTo>
                  <a:pt x="34670" y="86572"/>
                </a:lnTo>
                <a:lnTo>
                  <a:pt x="104249" y="96747"/>
                </a:lnTo>
                <a:lnTo>
                  <a:pt x="90053" y="85429"/>
                </a:lnTo>
                <a:lnTo>
                  <a:pt x="44450" y="85429"/>
                </a:lnTo>
                <a:lnTo>
                  <a:pt x="49275" y="52917"/>
                </a:lnTo>
                <a:lnTo>
                  <a:pt x="67054" y="52917"/>
                </a:lnTo>
                <a:lnTo>
                  <a:pt x="40131" y="48980"/>
                </a:lnTo>
                <a:close/>
              </a:path>
              <a:path w="2955925" h="513080">
                <a:moveTo>
                  <a:pt x="49275" y="52917"/>
                </a:moveTo>
                <a:lnTo>
                  <a:pt x="44450" y="85429"/>
                </a:lnTo>
                <a:lnTo>
                  <a:pt x="74295" y="72865"/>
                </a:lnTo>
                <a:lnTo>
                  <a:pt x="49275" y="52917"/>
                </a:lnTo>
                <a:close/>
              </a:path>
              <a:path w="2955925" h="513080">
                <a:moveTo>
                  <a:pt x="74295" y="72865"/>
                </a:moveTo>
                <a:lnTo>
                  <a:pt x="44450" y="85429"/>
                </a:lnTo>
                <a:lnTo>
                  <a:pt x="90053" y="85429"/>
                </a:lnTo>
                <a:lnTo>
                  <a:pt x="74295" y="72865"/>
                </a:lnTo>
                <a:close/>
              </a:path>
              <a:path w="2955925" h="513080">
                <a:moveTo>
                  <a:pt x="67054" y="52917"/>
                </a:moveTo>
                <a:lnTo>
                  <a:pt x="49275" y="52917"/>
                </a:lnTo>
                <a:lnTo>
                  <a:pt x="74295" y="72865"/>
                </a:lnTo>
                <a:lnTo>
                  <a:pt x="107596" y="58846"/>
                </a:lnTo>
                <a:lnTo>
                  <a:pt x="67054" y="52917"/>
                </a:lnTo>
                <a:close/>
              </a:path>
              <a:path w="2955925" h="513080">
                <a:moveTo>
                  <a:pt x="131031" y="48980"/>
                </a:moveTo>
                <a:lnTo>
                  <a:pt x="40131" y="48980"/>
                </a:lnTo>
                <a:lnTo>
                  <a:pt x="107596" y="58846"/>
                </a:lnTo>
                <a:lnTo>
                  <a:pt x="131031" y="4898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47973" y="532002"/>
            <a:ext cx="2312035" cy="1111885"/>
          </a:xfrm>
          <a:custGeom>
            <a:avLst/>
            <a:gdLst/>
            <a:ahLst/>
            <a:cxnLst/>
            <a:rect l="l" t="t" r="r" b="b"/>
            <a:pathLst>
              <a:path w="2312035" h="1111885">
                <a:moveTo>
                  <a:pt x="115026" y="953641"/>
                </a:moveTo>
                <a:lnTo>
                  <a:pt x="103286" y="953817"/>
                </a:lnTo>
                <a:lnTo>
                  <a:pt x="93725" y="961009"/>
                </a:lnTo>
                <a:lnTo>
                  <a:pt x="0" y="1096772"/>
                </a:lnTo>
                <a:lnTo>
                  <a:pt x="164337" y="1111631"/>
                </a:lnTo>
                <a:lnTo>
                  <a:pt x="169253" y="1111400"/>
                </a:lnTo>
                <a:lnTo>
                  <a:pt x="179932" y="1105022"/>
                </a:lnTo>
                <a:lnTo>
                  <a:pt x="182546" y="1098042"/>
                </a:lnTo>
                <a:lnTo>
                  <a:pt x="42290" y="1098042"/>
                </a:lnTo>
                <a:lnTo>
                  <a:pt x="26162" y="1063498"/>
                </a:lnTo>
                <a:lnTo>
                  <a:pt x="87907" y="1034560"/>
                </a:lnTo>
                <a:lnTo>
                  <a:pt x="128183" y="974136"/>
                </a:lnTo>
                <a:lnTo>
                  <a:pt x="125412" y="963494"/>
                </a:lnTo>
                <a:lnTo>
                  <a:pt x="115026" y="953641"/>
                </a:lnTo>
                <a:close/>
              </a:path>
              <a:path w="2312035" h="1111885">
                <a:moveTo>
                  <a:pt x="87907" y="1034560"/>
                </a:moveTo>
                <a:lnTo>
                  <a:pt x="26162" y="1063498"/>
                </a:lnTo>
                <a:lnTo>
                  <a:pt x="42290" y="1098042"/>
                </a:lnTo>
                <a:lnTo>
                  <a:pt x="56112" y="1091564"/>
                </a:lnTo>
                <a:lnTo>
                  <a:pt x="49911" y="1091564"/>
                </a:lnTo>
                <a:lnTo>
                  <a:pt x="35940" y="1061847"/>
                </a:lnTo>
                <a:lnTo>
                  <a:pt x="69719" y="1061847"/>
                </a:lnTo>
                <a:lnTo>
                  <a:pt x="87907" y="1034560"/>
                </a:lnTo>
                <a:close/>
              </a:path>
              <a:path w="2312035" h="1111885">
                <a:moveTo>
                  <a:pt x="106110" y="1068133"/>
                </a:moveTo>
                <a:lnTo>
                  <a:pt x="42290" y="1098042"/>
                </a:lnTo>
                <a:lnTo>
                  <a:pt x="182546" y="1098042"/>
                </a:lnTo>
                <a:lnTo>
                  <a:pt x="185059" y="1091329"/>
                </a:lnTo>
                <a:lnTo>
                  <a:pt x="179691" y="1079332"/>
                </a:lnTo>
                <a:lnTo>
                  <a:pt x="167766" y="1073658"/>
                </a:lnTo>
                <a:lnTo>
                  <a:pt x="106110" y="1068133"/>
                </a:lnTo>
                <a:close/>
              </a:path>
              <a:path w="2312035" h="1111885">
                <a:moveTo>
                  <a:pt x="35940" y="1061847"/>
                </a:moveTo>
                <a:lnTo>
                  <a:pt x="49911" y="1091564"/>
                </a:lnTo>
                <a:lnTo>
                  <a:pt x="67816" y="1064702"/>
                </a:lnTo>
                <a:lnTo>
                  <a:pt x="35940" y="1061847"/>
                </a:lnTo>
                <a:close/>
              </a:path>
              <a:path w="2312035" h="1111885">
                <a:moveTo>
                  <a:pt x="67816" y="1064702"/>
                </a:moveTo>
                <a:lnTo>
                  <a:pt x="49911" y="1091564"/>
                </a:lnTo>
                <a:lnTo>
                  <a:pt x="56112" y="1091564"/>
                </a:lnTo>
                <a:lnTo>
                  <a:pt x="106110" y="1068133"/>
                </a:lnTo>
                <a:lnTo>
                  <a:pt x="67816" y="1064702"/>
                </a:lnTo>
                <a:close/>
              </a:path>
              <a:path w="2312035" h="1111885">
                <a:moveTo>
                  <a:pt x="2295398" y="0"/>
                </a:moveTo>
                <a:lnTo>
                  <a:pt x="87907" y="1034560"/>
                </a:lnTo>
                <a:lnTo>
                  <a:pt x="67816" y="1064702"/>
                </a:lnTo>
                <a:lnTo>
                  <a:pt x="106110" y="1068133"/>
                </a:lnTo>
                <a:lnTo>
                  <a:pt x="2311654" y="34544"/>
                </a:lnTo>
                <a:lnTo>
                  <a:pt x="2295398" y="0"/>
                </a:lnTo>
                <a:close/>
              </a:path>
              <a:path w="2312035" h="1111885">
                <a:moveTo>
                  <a:pt x="69719" y="1061847"/>
                </a:moveTo>
                <a:lnTo>
                  <a:pt x="35940" y="1061847"/>
                </a:lnTo>
                <a:lnTo>
                  <a:pt x="67816" y="1064702"/>
                </a:lnTo>
                <a:lnTo>
                  <a:pt x="69719" y="1061847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212" y="333375"/>
            <a:ext cx="7632700" cy="5730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6100" y="6230937"/>
            <a:ext cx="562610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MA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LAS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LES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spc="-17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YON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24075" y="3127544"/>
            <a:ext cx="1513205" cy="171450"/>
          </a:xfrm>
          <a:custGeom>
            <a:avLst/>
            <a:gdLst/>
            <a:ahLst/>
            <a:cxnLst/>
            <a:rect l="l" t="t" r="r" b="b"/>
            <a:pathLst>
              <a:path w="1513204" h="171450">
                <a:moveTo>
                  <a:pt x="1437855" y="85892"/>
                </a:moveTo>
                <a:lnTo>
                  <a:pt x="1344614" y="142554"/>
                </a:lnTo>
                <a:lnTo>
                  <a:pt x="1342826" y="153234"/>
                </a:lnTo>
                <a:lnTo>
                  <a:pt x="1348022" y="166299"/>
                </a:lnTo>
                <a:lnTo>
                  <a:pt x="1358744" y="171151"/>
                </a:lnTo>
                <a:lnTo>
                  <a:pt x="1370457" y="168740"/>
                </a:lnTo>
                <a:lnTo>
                  <a:pt x="1480318" y="104605"/>
                </a:lnTo>
                <a:lnTo>
                  <a:pt x="1475232" y="104605"/>
                </a:lnTo>
                <a:lnTo>
                  <a:pt x="1475232" y="102065"/>
                </a:lnTo>
                <a:lnTo>
                  <a:pt x="1465579" y="102065"/>
                </a:lnTo>
                <a:lnTo>
                  <a:pt x="1437855" y="85892"/>
                </a:lnTo>
                <a:close/>
              </a:path>
              <a:path w="1513204" h="171450">
                <a:moveTo>
                  <a:pt x="1404619" y="66505"/>
                </a:moveTo>
                <a:lnTo>
                  <a:pt x="0" y="66505"/>
                </a:lnTo>
                <a:lnTo>
                  <a:pt x="0" y="104605"/>
                </a:lnTo>
                <a:lnTo>
                  <a:pt x="1407063" y="104605"/>
                </a:lnTo>
                <a:lnTo>
                  <a:pt x="1437855" y="85892"/>
                </a:lnTo>
                <a:lnTo>
                  <a:pt x="1404619" y="66505"/>
                </a:lnTo>
                <a:close/>
              </a:path>
              <a:path w="1513204" h="171450">
                <a:moveTo>
                  <a:pt x="1480318" y="66505"/>
                </a:moveTo>
                <a:lnTo>
                  <a:pt x="1475232" y="66505"/>
                </a:lnTo>
                <a:lnTo>
                  <a:pt x="1475232" y="104605"/>
                </a:lnTo>
                <a:lnTo>
                  <a:pt x="1480318" y="104605"/>
                </a:lnTo>
                <a:lnTo>
                  <a:pt x="1512951" y="85555"/>
                </a:lnTo>
                <a:lnTo>
                  <a:pt x="1480318" y="66505"/>
                </a:lnTo>
                <a:close/>
              </a:path>
              <a:path w="1513204" h="171450">
                <a:moveTo>
                  <a:pt x="1465579" y="69045"/>
                </a:moveTo>
                <a:lnTo>
                  <a:pt x="1437855" y="85892"/>
                </a:lnTo>
                <a:lnTo>
                  <a:pt x="1465579" y="102065"/>
                </a:lnTo>
                <a:lnTo>
                  <a:pt x="1465579" y="69045"/>
                </a:lnTo>
                <a:close/>
              </a:path>
              <a:path w="1513204" h="171450">
                <a:moveTo>
                  <a:pt x="1475232" y="69045"/>
                </a:moveTo>
                <a:lnTo>
                  <a:pt x="1465579" y="69045"/>
                </a:lnTo>
                <a:lnTo>
                  <a:pt x="1465579" y="102065"/>
                </a:lnTo>
                <a:lnTo>
                  <a:pt x="1475232" y="102065"/>
                </a:lnTo>
                <a:lnTo>
                  <a:pt x="1475232" y="69045"/>
                </a:lnTo>
                <a:close/>
              </a:path>
              <a:path w="1513204" h="171450">
                <a:moveTo>
                  <a:pt x="1361817" y="0"/>
                </a:moveTo>
                <a:lnTo>
                  <a:pt x="1351378" y="3565"/>
                </a:lnTo>
                <a:lnTo>
                  <a:pt x="1342251" y="14753"/>
                </a:lnTo>
                <a:lnTo>
                  <a:pt x="1343341" y="26420"/>
                </a:lnTo>
                <a:lnTo>
                  <a:pt x="1351279" y="35390"/>
                </a:lnTo>
                <a:lnTo>
                  <a:pt x="1437855" y="85892"/>
                </a:lnTo>
                <a:lnTo>
                  <a:pt x="1465579" y="69045"/>
                </a:lnTo>
                <a:lnTo>
                  <a:pt x="1475232" y="69045"/>
                </a:lnTo>
                <a:lnTo>
                  <a:pt x="1475232" y="66505"/>
                </a:lnTo>
                <a:lnTo>
                  <a:pt x="1480318" y="66505"/>
                </a:lnTo>
                <a:lnTo>
                  <a:pt x="1370457" y="2370"/>
                </a:lnTo>
                <a:lnTo>
                  <a:pt x="136181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27473" y="3357498"/>
            <a:ext cx="879475" cy="949960"/>
          </a:xfrm>
          <a:custGeom>
            <a:avLst/>
            <a:gdLst/>
            <a:ahLst/>
            <a:cxnLst/>
            <a:rect l="l" t="t" r="r" b="b"/>
            <a:pathLst>
              <a:path w="879475" h="949960">
                <a:moveTo>
                  <a:pt x="51182" y="55092"/>
                </a:moveTo>
                <a:lnTo>
                  <a:pt x="59455" y="92356"/>
                </a:lnTo>
                <a:lnTo>
                  <a:pt x="851280" y="949578"/>
                </a:lnTo>
                <a:lnTo>
                  <a:pt x="879221" y="923798"/>
                </a:lnTo>
                <a:lnTo>
                  <a:pt x="86291" y="65381"/>
                </a:lnTo>
                <a:lnTo>
                  <a:pt x="51182" y="55092"/>
                </a:lnTo>
                <a:close/>
              </a:path>
              <a:path w="879475" h="949960">
                <a:moveTo>
                  <a:pt x="0" y="0"/>
                </a:moveTo>
                <a:lnTo>
                  <a:pt x="35687" y="161036"/>
                </a:lnTo>
                <a:lnTo>
                  <a:pt x="38640" y="167769"/>
                </a:lnTo>
                <a:lnTo>
                  <a:pt x="48119" y="174289"/>
                </a:lnTo>
                <a:lnTo>
                  <a:pt x="62332" y="174172"/>
                </a:lnTo>
                <a:lnTo>
                  <a:pt x="71266" y="165449"/>
                </a:lnTo>
                <a:lnTo>
                  <a:pt x="72898" y="152908"/>
                </a:lnTo>
                <a:lnTo>
                  <a:pt x="59455" y="92356"/>
                </a:lnTo>
                <a:lnTo>
                  <a:pt x="11684" y="40639"/>
                </a:lnTo>
                <a:lnTo>
                  <a:pt x="39624" y="14859"/>
                </a:lnTo>
                <a:lnTo>
                  <a:pt x="48565" y="14859"/>
                </a:lnTo>
                <a:lnTo>
                  <a:pt x="0" y="0"/>
                </a:lnTo>
                <a:close/>
              </a:path>
              <a:path w="879475" h="949960">
                <a:moveTo>
                  <a:pt x="39624" y="14859"/>
                </a:moveTo>
                <a:lnTo>
                  <a:pt x="11684" y="40639"/>
                </a:lnTo>
                <a:lnTo>
                  <a:pt x="59455" y="92356"/>
                </a:lnTo>
                <a:lnTo>
                  <a:pt x="51182" y="55092"/>
                </a:lnTo>
                <a:lnTo>
                  <a:pt x="20065" y="45974"/>
                </a:lnTo>
                <a:lnTo>
                  <a:pt x="44196" y="23622"/>
                </a:lnTo>
                <a:lnTo>
                  <a:pt x="47718" y="23622"/>
                </a:lnTo>
                <a:lnTo>
                  <a:pt x="39624" y="14859"/>
                </a:lnTo>
                <a:close/>
              </a:path>
              <a:path w="879475" h="949960">
                <a:moveTo>
                  <a:pt x="48565" y="14859"/>
                </a:moveTo>
                <a:lnTo>
                  <a:pt x="39624" y="14859"/>
                </a:lnTo>
                <a:lnTo>
                  <a:pt x="86291" y="65381"/>
                </a:lnTo>
                <a:lnTo>
                  <a:pt x="154376" y="85332"/>
                </a:lnTo>
                <a:lnTo>
                  <a:pt x="164503" y="80018"/>
                </a:lnTo>
                <a:lnTo>
                  <a:pt x="171243" y="67137"/>
                </a:lnTo>
                <a:lnTo>
                  <a:pt x="167749" y="55505"/>
                </a:lnTo>
                <a:lnTo>
                  <a:pt x="157734" y="48260"/>
                </a:lnTo>
                <a:lnTo>
                  <a:pt x="48565" y="14859"/>
                </a:lnTo>
                <a:close/>
              </a:path>
              <a:path w="879475" h="949960">
                <a:moveTo>
                  <a:pt x="47718" y="23622"/>
                </a:moveTo>
                <a:lnTo>
                  <a:pt x="44196" y="23622"/>
                </a:lnTo>
                <a:lnTo>
                  <a:pt x="51182" y="55092"/>
                </a:lnTo>
                <a:lnTo>
                  <a:pt x="86291" y="65381"/>
                </a:lnTo>
                <a:lnTo>
                  <a:pt x="47718" y="23622"/>
                </a:lnTo>
                <a:close/>
              </a:path>
              <a:path w="879475" h="949960">
                <a:moveTo>
                  <a:pt x="44196" y="23622"/>
                </a:moveTo>
                <a:lnTo>
                  <a:pt x="20065" y="45974"/>
                </a:lnTo>
                <a:lnTo>
                  <a:pt x="51182" y="55092"/>
                </a:lnTo>
                <a:lnTo>
                  <a:pt x="44196" y="2362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06BB-605C-482C-89BC-533FC1BF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s-MX" sz="3200" b="1" dirty="0"/>
              <a:t>Pruebas de Tuberculina - APHIS</a:t>
            </a:r>
            <a:r>
              <a:rPr lang="es-MX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2F15D-CBB2-48B5-AE61-9601A190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54488"/>
          </a:xfrm>
        </p:spPr>
        <p:txBody>
          <a:bodyPr/>
          <a:lstStyle/>
          <a:p>
            <a:r>
              <a:rPr lang="es-ES" sz="2400" dirty="0"/>
              <a:t>Completar la prueba de TB del 100 % de todos los hatos de la región cada 5 años. </a:t>
            </a:r>
          </a:p>
          <a:p>
            <a:r>
              <a:rPr lang="es-MX" sz="2400" dirty="0"/>
              <a:t>Permite la caracterización de la enfermedad – estimación de la prevalencia </a:t>
            </a:r>
          </a:p>
          <a:p>
            <a:r>
              <a:rPr lang="es-MX" sz="2400" dirty="0"/>
              <a:t>Actualiza el censo de hatos y bovinos </a:t>
            </a:r>
          </a:p>
          <a:p>
            <a:r>
              <a:rPr lang="es-ES" sz="2400" dirty="0"/>
              <a:t>APHIS solicita a SENASICA /Estado proveer los datos que describan la vigilancia epidemiológica para TB bovina que se lleve a cabo en la región en campo y rastros.</a:t>
            </a:r>
          </a:p>
          <a:p>
            <a:pPr lvl="1"/>
            <a:r>
              <a:rPr lang="es-ES" sz="2000" dirty="0"/>
              <a:t>	Debe tener una metodología, para llevar a cabo una vigilancia epidemiológica activa para TB bovina.</a:t>
            </a:r>
            <a:endParaRPr lang="es-MX" sz="2000" dirty="0"/>
          </a:p>
          <a:p>
            <a:endParaRPr lang="es-ES" sz="2400" dirty="0"/>
          </a:p>
          <a:p>
            <a:r>
              <a:rPr lang="es-ES" sz="2400" dirty="0"/>
              <a:t>Monitorear de las pruebas de tuberculina:</a:t>
            </a:r>
          </a:p>
          <a:p>
            <a:r>
              <a:rPr lang="es-ES" sz="2400" dirty="0"/>
              <a:t>	Implementar un sistema de supervisión de a tasa de respuesta por propósito de la prueba (exportación, prueba de área, </a:t>
            </a:r>
            <a:r>
              <a:rPr lang="es-ES" sz="2400" dirty="0" err="1"/>
              <a:t>etc</a:t>
            </a:r>
            <a:r>
              <a:rPr lang="es-ES" sz="2400" dirty="0"/>
              <a:t>).</a:t>
            </a:r>
          </a:p>
          <a:p>
            <a:r>
              <a:rPr lang="es-ES" sz="2400" dirty="0"/>
              <a:t>	Tener plan de contingencia para mejorar o corregir deficiencias</a:t>
            </a:r>
          </a:p>
          <a:p>
            <a:r>
              <a:rPr lang="es-MX" sz="2400" dirty="0"/>
              <a:t>Prueba de tuberculina.- caudal, cervical comparativa cervical simple</a:t>
            </a:r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0AA2-B189-4C67-A825-763169118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43C5-2DC6-4DF7-A01D-C6EEB4F2096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9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188912"/>
            <a:ext cx="7992999" cy="599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35150" y="6237287"/>
            <a:ext cx="5286375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BEZAS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IDENTIF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D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spc="-17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YON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850" y="5589587"/>
            <a:ext cx="8569325" cy="916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90195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087" y="188976"/>
            <a:ext cx="6697599" cy="5024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850" y="5589587"/>
            <a:ext cx="8569325" cy="9163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83756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FUND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MEN</a:t>
            </a:r>
            <a:r>
              <a:rPr sz="1800" b="1" spc="-120" dirty="0">
                <a:latin typeface="Arial"/>
                <a:cs typeface="Arial"/>
              </a:rPr>
              <a:t>T</a:t>
            </a:r>
            <a:r>
              <a:rPr sz="1800" b="1" spc="-2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IDENTI</a:t>
            </a:r>
            <a:r>
              <a:rPr sz="1800" b="1" spc="5" dirty="0">
                <a:latin typeface="Arial"/>
                <a:cs typeface="Arial"/>
              </a:rPr>
              <a:t>F</a:t>
            </a:r>
            <a:r>
              <a:rPr sz="1800" b="1" dirty="0">
                <a:latin typeface="Arial"/>
                <a:cs typeface="Arial"/>
              </a:rPr>
              <a:t>IC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10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PIEL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CONF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RME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ORDEN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M</a:t>
            </a:r>
            <a:r>
              <a:rPr sz="1800" b="1" spc="-185" dirty="0">
                <a:latin typeface="Arial"/>
                <a:cs typeface="Arial"/>
              </a:rPr>
              <a:t>A</a:t>
            </a:r>
            <a:r>
              <a:rPr sz="1800" b="1" spc="-120" dirty="0">
                <a:latin typeface="Arial"/>
                <a:cs typeface="Arial"/>
              </a:rPr>
              <a:t>T</a:t>
            </a:r>
            <a:r>
              <a:rPr sz="1800" b="1" spc="-3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10" dirty="0">
                <a:latin typeface="Arial"/>
                <a:cs typeface="Arial"/>
              </a:rPr>
              <a:t>Z</a:t>
            </a:r>
            <a:r>
              <a:rPr sz="1800" b="1" spc="-2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135" dirty="0">
                <a:latin typeface="Arial"/>
                <a:cs typeface="Arial"/>
              </a:rPr>
              <a:t>P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spc="5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PODER VER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10" dirty="0">
                <a:latin typeface="Arial"/>
                <a:cs typeface="Arial"/>
              </a:rPr>
              <a:t>M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RCAS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 </a:t>
            </a:r>
            <a:r>
              <a:rPr sz="1800" b="1" spc="10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PIEL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 C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SO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QUE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OME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MUEST</a:t>
            </a:r>
            <a:r>
              <a:rPr sz="1800" b="1" spc="5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SUGESTI</a:t>
            </a:r>
            <a:r>
              <a:rPr sz="1800" b="1" spc="-13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TUBE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SIS DE ESE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NI</a:t>
            </a:r>
            <a:r>
              <a:rPr sz="1800" b="1" spc="10" dirty="0">
                <a:latin typeface="Arial"/>
                <a:cs typeface="Arial"/>
              </a:rPr>
              <a:t>M</a:t>
            </a:r>
            <a:r>
              <a:rPr sz="1800" b="1" spc="-2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0401" y="2492438"/>
            <a:ext cx="1152525" cy="1008380"/>
          </a:xfrm>
          <a:custGeom>
            <a:avLst/>
            <a:gdLst/>
            <a:ahLst/>
            <a:cxnLst/>
            <a:rect l="l" t="t" r="r" b="b"/>
            <a:pathLst>
              <a:path w="1152525" h="1008379">
                <a:moveTo>
                  <a:pt x="0" y="1008062"/>
                </a:moveTo>
                <a:lnTo>
                  <a:pt x="1152525" y="1008062"/>
                </a:lnTo>
                <a:lnTo>
                  <a:pt x="1152525" y="0"/>
                </a:lnTo>
                <a:lnTo>
                  <a:pt x="0" y="0"/>
                </a:lnTo>
                <a:lnTo>
                  <a:pt x="0" y="1008062"/>
                </a:lnTo>
                <a:close/>
              </a:path>
            </a:pathLst>
          </a:custGeom>
          <a:ln w="38100">
            <a:solidFill>
              <a:srgbClr val="33339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E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es-ES" sz="2200" b="1" spc="-5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F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undam</a:t>
            </a: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e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n</a:t>
            </a:r>
            <a:r>
              <a:rPr lang="es-ES" sz="2200" b="1" spc="-145" dirty="0">
                <a:solidFill>
                  <a:schemeClr val="tx1"/>
                </a:solidFill>
                <a:latin typeface="+mn-lt"/>
              </a:rPr>
              <a:t>t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s-ES" sz="2200" b="1" spc="-65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Con</a:t>
            </a:r>
            <a:r>
              <a:rPr lang="es-ES" sz="2200" b="1" spc="-145" dirty="0">
                <a:solidFill>
                  <a:schemeClr val="tx1"/>
                </a:solidFill>
                <a:latin typeface="+mn-lt"/>
              </a:rPr>
              <a:t>t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ar</a:t>
            </a:r>
            <a:r>
              <a:rPr lang="es-ES" sz="2200" b="1" spc="-15" dirty="0">
                <a:solidFill>
                  <a:schemeClr val="tx1"/>
                </a:solidFill>
                <a:latin typeface="+mn-lt"/>
              </a:rPr>
              <a:t> c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on</a:t>
            </a:r>
            <a:r>
              <a:rPr lang="es-ES" sz="2200" b="1" spc="-25" dirty="0">
                <a:solidFill>
                  <a:schemeClr val="tx1"/>
                </a:solidFill>
                <a:latin typeface="+mn-lt"/>
              </a:rPr>
              <a:t> u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n</a:t>
            </a:r>
            <a:r>
              <a:rPr lang="es-ES" sz="2200" b="1" spc="5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200" b="1" spc="-15" dirty="0">
                <a:solidFill>
                  <a:schemeClr val="tx1"/>
                </a:solidFill>
                <a:latin typeface="+mn-lt"/>
              </a:rPr>
              <a:t>S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i</a:t>
            </a:r>
            <a:r>
              <a:rPr lang="es-ES" sz="2200" b="1" spc="-15" dirty="0">
                <a:solidFill>
                  <a:schemeClr val="tx1"/>
                </a:solidFill>
                <a:latin typeface="+mn-lt"/>
              </a:rPr>
              <a:t>s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t</a:t>
            </a: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e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ma</a:t>
            </a:r>
            <a:r>
              <a:rPr lang="es-ES" sz="2200" b="1" spc="-75" dirty="0">
                <a:solidFill>
                  <a:schemeClr val="tx1"/>
                </a:solidFill>
                <a:latin typeface="+mn-lt"/>
              </a:rPr>
              <a:t> q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ue</a:t>
            </a:r>
            <a:r>
              <a:rPr lang="es-ES" sz="2200" b="1" spc="-2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Colecte</a:t>
            </a:r>
            <a:br>
              <a:rPr lang="es-ES" sz="2200" b="1" dirty="0">
                <a:solidFill>
                  <a:schemeClr val="tx1"/>
                </a:solidFill>
                <a:latin typeface="+mn-lt"/>
              </a:rPr>
            </a:br>
            <a:r>
              <a:rPr lang="es-ES" sz="2200" b="1" spc="-40" dirty="0">
                <a:solidFill>
                  <a:schemeClr val="tx1"/>
                </a:solidFill>
                <a:latin typeface="+mn-lt"/>
              </a:rPr>
              <a:t>T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od</a:t>
            </a:r>
            <a:r>
              <a:rPr lang="es-ES" sz="2200" b="1" spc="10" dirty="0">
                <a:solidFill>
                  <a:schemeClr val="tx1"/>
                </a:solidFill>
                <a:latin typeface="+mn-lt"/>
              </a:rPr>
              <a:t>a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es-ES" sz="2200" b="1" spc="-35" dirty="0">
                <a:solidFill>
                  <a:schemeClr val="tx1"/>
                </a:solidFill>
                <a:latin typeface="+mn-lt"/>
              </a:rPr>
              <a:t> l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as </a:t>
            </a: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I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dentifica</a:t>
            </a:r>
            <a:r>
              <a:rPr lang="es-ES" sz="2200" b="1" spc="5" dirty="0">
                <a:solidFill>
                  <a:schemeClr val="tx1"/>
                </a:solidFill>
                <a:latin typeface="+mn-lt"/>
              </a:rPr>
              <a:t>c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iones</a:t>
            </a:r>
            <a:r>
              <a:rPr lang="es-ES" sz="2200" b="1" spc="-25" dirty="0">
                <a:solidFill>
                  <a:schemeClr val="tx1"/>
                </a:solidFill>
                <a:latin typeface="+mn-lt"/>
              </a:rPr>
              <a:t> d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e los</a:t>
            </a:r>
            <a:r>
              <a:rPr lang="es-ES" sz="2200" b="1" spc="-85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A</a:t>
            </a:r>
            <a:r>
              <a:rPr lang="es-ES" sz="2200" b="1" spc="5" dirty="0">
                <a:solidFill>
                  <a:schemeClr val="tx1"/>
                </a:solidFill>
                <a:latin typeface="+mn-lt"/>
              </a:rPr>
              <a:t>n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i</a:t>
            </a:r>
            <a:r>
              <a:rPr lang="es-ES" sz="2200" b="1" spc="-10" dirty="0">
                <a:solidFill>
                  <a:schemeClr val="tx1"/>
                </a:solidFill>
                <a:latin typeface="+mn-lt"/>
              </a:rPr>
              <a:t>m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ales 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Co</a:t>
            </a:r>
            <a:r>
              <a:rPr lang="es-ES" sz="2200" b="1" spc="10" dirty="0">
                <a:solidFill>
                  <a:schemeClr val="tx1"/>
                </a:solidFill>
                <a:latin typeface="+mn-lt"/>
                <a:cs typeface="Arial"/>
              </a:rPr>
              <a:t>n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forme</a:t>
            </a:r>
            <a:r>
              <a:rPr lang="es-ES" sz="2200" b="1" spc="-105" dirty="0">
                <a:solidFill>
                  <a:schemeClr val="tx1"/>
                </a:solidFill>
                <a:latin typeface="+mn-lt"/>
                <a:cs typeface="Arial"/>
              </a:rPr>
              <a:t> a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l</a:t>
            </a:r>
            <a:r>
              <a:rPr lang="es-ES" sz="2200" b="1" spc="-5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Or</a:t>
            </a:r>
            <a:r>
              <a:rPr lang="es-ES" sz="2200" b="1" spc="10" dirty="0">
                <a:solidFill>
                  <a:schemeClr val="tx1"/>
                </a:solidFill>
                <a:latin typeface="+mn-lt"/>
                <a:cs typeface="Arial"/>
              </a:rPr>
              <a:t>d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en</a:t>
            </a:r>
            <a:r>
              <a:rPr lang="es-ES" sz="2200" b="1" spc="-15" dirty="0">
                <a:solidFill>
                  <a:schemeClr val="tx1"/>
                </a:solidFill>
                <a:latin typeface="+mn-lt"/>
                <a:cs typeface="Arial"/>
              </a:rPr>
              <a:t> d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e M</a:t>
            </a:r>
            <a:r>
              <a:rPr lang="es-ES" sz="2200" b="1" spc="-145" dirty="0">
                <a:solidFill>
                  <a:schemeClr val="tx1"/>
                </a:solidFill>
                <a:latin typeface="+mn-lt"/>
                <a:cs typeface="Arial"/>
              </a:rPr>
              <a:t>at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a</a:t>
            </a:r>
            <a:r>
              <a:rPr lang="es-ES" sz="2200" b="1" spc="5" dirty="0">
                <a:solidFill>
                  <a:schemeClr val="tx1"/>
                </a:solidFill>
                <a:latin typeface="+mn-lt"/>
                <a:cs typeface="Arial"/>
              </a:rPr>
              <a:t>n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z</a:t>
            </a:r>
            <a:r>
              <a:rPr lang="es-ES" sz="2200" b="1" spc="15" dirty="0">
                <a:solidFill>
                  <a:schemeClr val="tx1"/>
                </a:solidFill>
                <a:latin typeface="+mn-lt"/>
                <a:cs typeface="Arial"/>
              </a:rPr>
              <a:t>a</a:t>
            </a:r>
            <a:r>
              <a:rPr lang="es-ES" sz="2200" b="1" dirty="0">
                <a:solidFill>
                  <a:schemeClr val="tx1"/>
                </a:solidFill>
                <a:latin typeface="+mn-lt"/>
                <a:cs typeface="Arial"/>
              </a:rPr>
              <a:t>-</a:t>
            </a:r>
            <a:r>
              <a:rPr lang="es-ES" sz="22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4CC73-DF98-4FB1-AEB5-060FB818F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86000"/>
            <a:ext cx="5023521" cy="40238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6687" y="3202685"/>
            <a:ext cx="153888" cy="1596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97"/>
            <a:r>
              <a:rPr sz="1000" dirty="0">
                <a:solidFill>
                  <a:srgbClr val="95B3D7"/>
                </a:solidFill>
                <a:latin typeface="Arial"/>
                <a:cs typeface="Arial"/>
              </a:rPr>
              <a:t>48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4841" y="2605419"/>
            <a:ext cx="4635759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81488" marR="476394"/>
            <a:r>
              <a:rPr sz="2200" spc="-179" dirty="0">
                <a:cs typeface="Arial"/>
              </a:rPr>
              <a:t>T</a:t>
            </a:r>
            <a:r>
              <a:rPr sz="2200" dirty="0">
                <a:cs typeface="Arial"/>
              </a:rPr>
              <a:t>oda</a:t>
            </a:r>
            <a:r>
              <a:rPr sz="2200" spc="-9" dirty="0">
                <a:cs typeface="Arial"/>
              </a:rPr>
              <a:t> </a:t>
            </a:r>
            <a:r>
              <a:rPr sz="2200" dirty="0">
                <a:cs typeface="Arial"/>
              </a:rPr>
              <a:t>lesión</a:t>
            </a:r>
            <a:r>
              <a:rPr sz="2200" spc="-9" dirty="0">
                <a:cs typeface="Arial"/>
              </a:rPr>
              <a:t> </a:t>
            </a:r>
            <a:r>
              <a:rPr sz="2200" dirty="0">
                <a:cs typeface="Arial"/>
              </a:rPr>
              <a:t>granulomatosa debe</a:t>
            </a:r>
            <a:r>
              <a:rPr sz="2200" spc="-9" dirty="0">
                <a:cs typeface="Arial"/>
              </a:rPr>
              <a:t> </a:t>
            </a:r>
            <a:r>
              <a:rPr sz="2200" dirty="0">
                <a:cs typeface="Arial"/>
              </a:rPr>
              <a:t>colectarse </a:t>
            </a:r>
            <a:r>
              <a:rPr sz="2200" spc="-18" dirty="0">
                <a:cs typeface="Arial"/>
              </a:rPr>
              <a:t> </a:t>
            </a:r>
            <a:r>
              <a:rPr sz="2200" dirty="0">
                <a:cs typeface="Arial"/>
              </a:rPr>
              <a:t>y enviarse</a:t>
            </a:r>
            <a:r>
              <a:rPr sz="2200" spc="-9" dirty="0">
                <a:cs typeface="Arial"/>
              </a:rPr>
              <a:t> </a:t>
            </a:r>
            <a:r>
              <a:rPr sz="2200" dirty="0">
                <a:cs typeface="Arial"/>
              </a:rPr>
              <a:t>a laboratorio.</a:t>
            </a:r>
          </a:p>
        </p:txBody>
      </p:sp>
      <p:sp>
        <p:nvSpPr>
          <p:cNvPr id="4" name="object 4"/>
          <p:cNvSpPr/>
          <p:nvPr/>
        </p:nvSpPr>
        <p:spPr>
          <a:xfrm>
            <a:off x="470050" y="3595690"/>
            <a:ext cx="3670069" cy="2350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5867401" y="2309337"/>
            <a:ext cx="2865886" cy="4242308"/>
            <a:chOff x="1167938" y="2094379"/>
            <a:chExt cx="2531225" cy="3876114"/>
          </a:xfrm>
        </p:grpSpPr>
        <p:sp>
          <p:nvSpPr>
            <p:cNvPr id="6" name="object 6"/>
            <p:cNvSpPr/>
            <p:nvPr/>
          </p:nvSpPr>
          <p:spPr>
            <a:xfrm>
              <a:off x="1167938" y="4128247"/>
              <a:ext cx="2531225" cy="18422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8864" y="2094379"/>
              <a:ext cx="1571797" cy="16923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98717" y="3299909"/>
              <a:ext cx="276514" cy="1845608"/>
            </a:xfrm>
            <a:custGeom>
              <a:avLst/>
              <a:gdLst/>
              <a:ahLst/>
              <a:cxnLst/>
              <a:rect l="l" t="t" r="r" b="b"/>
              <a:pathLst>
                <a:path w="304164" h="2091689">
                  <a:moveTo>
                    <a:pt x="241971" y="1982298"/>
                  </a:moveTo>
                  <a:lnTo>
                    <a:pt x="37337" y="0"/>
                  </a:lnTo>
                  <a:lnTo>
                    <a:pt x="0" y="3810"/>
                  </a:lnTo>
                  <a:lnTo>
                    <a:pt x="204860" y="1988307"/>
                  </a:lnTo>
                  <a:lnTo>
                    <a:pt x="226438" y="2016865"/>
                  </a:lnTo>
                  <a:lnTo>
                    <a:pt x="241971" y="1982298"/>
                  </a:lnTo>
                  <a:close/>
                </a:path>
                <a:path w="304164" h="2091689">
                  <a:moveTo>
                    <a:pt x="249174" y="2059480"/>
                  </a:moveTo>
                  <a:lnTo>
                    <a:pt x="249174" y="2052066"/>
                  </a:lnTo>
                  <a:lnTo>
                    <a:pt x="211836" y="2055876"/>
                  </a:lnTo>
                  <a:lnTo>
                    <a:pt x="204860" y="1988307"/>
                  </a:lnTo>
                  <a:lnTo>
                    <a:pt x="160706" y="1929868"/>
                  </a:lnTo>
                  <a:lnTo>
                    <a:pt x="149941" y="1929124"/>
                  </a:lnTo>
                  <a:lnTo>
                    <a:pt x="137055" y="1935576"/>
                  </a:lnTo>
                  <a:lnTo>
                    <a:pt x="133452" y="1946840"/>
                  </a:lnTo>
                  <a:lnTo>
                    <a:pt x="137160" y="1958339"/>
                  </a:lnTo>
                  <a:lnTo>
                    <a:pt x="234696" y="2091689"/>
                  </a:lnTo>
                  <a:lnTo>
                    <a:pt x="249174" y="2059480"/>
                  </a:lnTo>
                  <a:close/>
                </a:path>
                <a:path w="304164" h="2091689">
                  <a:moveTo>
                    <a:pt x="226438" y="2016865"/>
                  </a:moveTo>
                  <a:lnTo>
                    <a:pt x="204860" y="1988307"/>
                  </a:lnTo>
                  <a:lnTo>
                    <a:pt x="211836" y="2055876"/>
                  </a:lnTo>
                  <a:lnTo>
                    <a:pt x="213360" y="2055720"/>
                  </a:lnTo>
                  <a:lnTo>
                    <a:pt x="213360" y="2045970"/>
                  </a:lnTo>
                  <a:lnTo>
                    <a:pt x="226438" y="2016865"/>
                  </a:lnTo>
                  <a:close/>
                </a:path>
                <a:path w="304164" h="2091689">
                  <a:moveTo>
                    <a:pt x="246126" y="2042922"/>
                  </a:moveTo>
                  <a:lnTo>
                    <a:pt x="226438" y="2016865"/>
                  </a:lnTo>
                  <a:lnTo>
                    <a:pt x="213360" y="2045970"/>
                  </a:lnTo>
                  <a:lnTo>
                    <a:pt x="246126" y="2042922"/>
                  </a:lnTo>
                  <a:close/>
                </a:path>
                <a:path w="304164" h="2091689">
                  <a:moveTo>
                    <a:pt x="246126" y="2052377"/>
                  </a:moveTo>
                  <a:lnTo>
                    <a:pt x="246126" y="2042922"/>
                  </a:lnTo>
                  <a:lnTo>
                    <a:pt x="213360" y="2045970"/>
                  </a:lnTo>
                  <a:lnTo>
                    <a:pt x="213360" y="2055720"/>
                  </a:lnTo>
                  <a:lnTo>
                    <a:pt x="246126" y="2052377"/>
                  </a:lnTo>
                  <a:close/>
                </a:path>
                <a:path w="304164" h="2091689">
                  <a:moveTo>
                    <a:pt x="249174" y="2052066"/>
                  </a:moveTo>
                  <a:lnTo>
                    <a:pt x="241971" y="1982298"/>
                  </a:lnTo>
                  <a:lnTo>
                    <a:pt x="226438" y="2016865"/>
                  </a:lnTo>
                  <a:lnTo>
                    <a:pt x="246126" y="2042922"/>
                  </a:lnTo>
                  <a:lnTo>
                    <a:pt x="246126" y="2052377"/>
                  </a:lnTo>
                  <a:lnTo>
                    <a:pt x="249174" y="2052066"/>
                  </a:lnTo>
                  <a:close/>
                </a:path>
                <a:path w="304164" h="2091689">
                  <a:moveTo>
                    <a:pt x="304159" y="1932494"/>
                  </a:moveTo>
                  <a:lnTo>
                    <a:pt x="299656" y="1922368"/>
                  </a:lnTo>
                  <a:lnTo>
                    <a:pt x="287678" y="1914317"/>
                  </a:lnTo>
                  <a:lnTo>
                    <a:pt x="275861" y="1916624"/>
                  </a:lnTo>
                  <a:lnTo>
                    <a:pt x="267462" y="1925574"/>
                  </a:lnTo>
                  <a:lnTo>
                    <a:pt x="241971" y="1982298"/>
                  </a:lnTo>
                  <a:lnTo>
                    <a:pt x="249174" y="2052066"/>
                  </a:lnTo>
                  <a:lnTo>
                    <a:pt x="249174" y="2059480"/>
                  </a:lnTo>
                  <a:lnTo>
                    <a:pt x="302514" y="1940814"/>
                  </a:lnTo>
                  <a:lnTo>
                    <a:pt x="304159" y="19324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4793" y="3238051"/>
              <a:ext cx="155864" cy="1652868"/>
            </a:xfrm>
            <a:custGeom>
              <a:avLst/>
              <a:gdLst/>
              <a:ahLst/>
              <a:cxnLst/>
              <a:rect l="l" t="t" r="r" b="b"/>
              <a:pathLst>
                <a:path w="171450" h="1873250">
                  <a:moveTo>
                    <a:pt x="109465" y="1838571"/>
                  </a:moveTo>
                  <a:lnTo>
                    <a:pt x="109465" y="1834133"/>
                  </a:lnTo>
                  <a:lnTo>
                    <a:pt x="71365" y="1835658"/>
                  </a:lnTo>
                  <a:lnTo>
                    <a:pt x="68780" y="1768030"/>
                  </a:lnTo>
                  <a:lnTo>
                    <a:pt x="28072" y="1706422"/>
                  </a:lnTo>
                  <a:lnTo>
                    <a:pt x="17340" y="1705236"/>
                  </a:lnTo>
                  <a:lnTo>
                    <a:pt x="4345" y="1710966"/>
                  </a:lnTo>
                  <a:lnTo>
                    <a:pt x="0" y="1721875"/>
                  </a:lnTo>
                  <a:lnTo>
                    <a:pt x="2785" y="1733550"/>
                  </a:lnTo>
                  <a:lnTo>
                    <a:pt x="91177" y="1872995"/>
                  </a:lnTo>
                  <a:lnTo>
                    <a:pt x="109465" y="1838571"/>
                  </a:lnTo>
                  <a:close/>
                </a:path>
                <a:path w="171450" h="1873250">
                  <a:moveTo>
                    <a:pt x="106755" y="1763222"/>
                  </a:moveTo>
                  <a:lnTo>
                    <a:pt x="39361" y="0"/>
                  </a:lnTo>
                  <a:lnTo>
                    <a:pt x="1261" y="1524"/>
                  </a:lnTo>
                  <a:lnTo>
                    <a:pt x="68780" y="1768030"/>
                  </a:lnTo>
                  <a:lnTo>
                    <a:pt x="88450" y="1797798"/>
                  </a:lnTo>
                  <a:lnTo>
                    <a:pt x="106755" y="1763222"/>
                  </a:lnTo>
                  <a:close/>
                </a:path>
                <a:path w="171450" h="1873250">
                  <a:moveTo>
                    <a:pt x="88450" y="1797798"/>
                  </a:moveTo>
                  <a:lnTo>
                    <a:pt x="68780" y="1768030"/>
                  </a:lnTo>
                  <a:lnTo>
                    <a:pt x="71365" y="1835658"/>
                  </a:lnTo>
                  <a:lnTo>
                    <a:pt x="73651" y="1835566"/>
                  </a:lnTo>
                  <a:lnTo>
                    <a:pt x="73651" y="1825752"/>
                  </a:lnTo>
                  <a:lnTo>
                    <a:pt x="88450" y="1797798"/>
                  </a:lnTo>
                  <a:close/>
                </a:path>
                <a:path w="171450" h="1873250">
                  <a:moveTo>
                    <a:pt x="106417" y="1824989"/>
                  </a:moveTo>
                  <a:lnTo>
                    <a:pt x="88450" y="1797798"/>
                  </a:lnTo>
                  <a:lnTo>
                    <a:pt x="73651" y="1825752"/>
                  </a:lnTo>
                  <a:lnTo>
                    <a:pt x="106417" y="1824989"/>
                  </a:lnTo>
                  <a:close/>
                </a:path>
                <a:path w="171450" h="1873250">
                  <a:moveTo>
                    <a:pt x="106417" y="1834255"/>
                  </a:moveTo>
                  <a:lnTo>
                    <a:pt x="106417" y="1824989"/>
                  </a:lnTo>
                  <a:lnTo>
                    <a:pt x="73651" y="1825752"/>
                  </a:lnTo>
                  <a:lnTo>
                    <a:pt x="73651" y="1835566"/>
                  </a:lnTo>
                  <a:lnTo>
                    <a:pt x="106417" y="1834255"/>
                  </a:lnTo>
                  <a:close/>
                </a:path>
                <a:path w="171450" h="1873250">
                  <a:moveTo>
                    <a:pt x="109465" y="1834133"/>
                  </a:moveTo>
                  <a:lnTo>
                    <a:pt x="106755" y="1763222"/>
                  </a:lnTo>
                  <a:lnTo>
                    <a:pt x="88450" y="1797798"/>
                  </a:lnTo>
                  <a:lnTo>
                    <a:pt x="106417" y="1824989"/>
                  </a:lnTo>
                  <a:lnTo>
                    <a:pt x="106417" y="1834255"/>
                  </a:lnTo>
                  <a:lnTo>
                    <a:pt x="109465" y="1834133"/>
                  </a:lnTo>
                  <a:close/>
                </a:path>
                <a:path w="171450" h="1873250">
                  <a:moveTo>
                    <a:pt x="171183" y="1718026"/>
                  </a:moveTo>
                  <a:lnTo>
                    <a:pt x="167200" y="1707886"/>
                  </a:lnTo>
                  <a:lnTo>
                    <a:pt x="155615" y="1699417"/>
                  </a:lnTo>
                  <a:lnTo>
                    <a:pt x="144176" y="1700991"/>
                  </a:lnTo>
                  <a:lnTo>
                    <a:pt x="135373" y="1709166"/>
                  </a:lnTo>
                  <a:lnTo>
                    <a:pt x="106755" y="1763222"/>
                  </a:lnTo>
                  <a:lnTo>
                    <a:pt x="109465" y="1834133"/>
                  </a:lnTo>
                  <a:lnTo>
                    <a:pt x="109465" y="1838571"/>
                  </a:lnTo>
                  <a:lnTo>
                    <a:pt x="168901" y="1726692"/>
                  </a:lnTo>
                  <a:lnTo>
                    <a:pt x="171183" y="1718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6181" y="46110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Vigilancia  Rutinaria en Mataderos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147834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/>
              <a:t>Disección, preparación y envió de muestras de calidad al laboratorio </a:t>
            </a:r>
          </a:p>
        </p:txBody>
      </p:sp>
    </p:spTree>
    <p:extLst>
      <p:ext uri="{BB962C8B-B14F-4D97-AF65-F5344CB8AC3E}">
        <p14:creationId xmlns:p14="http://schemas.microsoft.com/office/powerpoint/2010/main" val="4017735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6687" y="3202685"/>
            <a:ext cx="153888" cy="1596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97"/>
            <a:r>
              <a:rPr sz="1000" dirty="0">
                <a:solidFill>
                  <a:srgbClr val="95B3D7"/>
                </a:solidFill>
                <a:latin typeface="Arial"/>
                <a:cs typeface="Arial"/>
              </a:rPr>
              <a:t>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3414" y="1522879"/>
            <a:ext cx="4256116" cy="3098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6000" y="761103"/>
            <a:ext cx="4987983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8014"/>
            <a:r>
              <a:rPr b="1" spc="-4" dirty="0">
                <a:latin typeface="Arial"/>
                <a:cs typeface="Arial"/>
              </a:rPr>
              <a:t>LESIONE</a:t>
            </a:r>
            <a:r>
              <a:rPr b="1" dirty="0">
                <a:latin typeface="Arial"/>
                <a:cs typeface="Arial"/>
              </a:rPr>
              <a:t>S </a:t>
            </a:r>
            <a:r>
              <a:rPr b="1" spc="-4" dirty="0">
                <a:latin typeface="Arial"/>
                <a:cs typeface="Arial"/>
              </a:rPr>
              <a:t>D</a:t>
            </a:r>
            <a:r>
              <a:rPr b="1" dirty="0">
                <a:latin typeface="Arial"/>
                <a:cs typeface="Arial"/>
              </a:rPr>
              <a:t>E </a:t>
            </a:r>
            <a:r>
              <a:rPr b="1" spc="-4" dirty="0">
                <a:latin typeface="Arial"/>
                <a:cs typeface="Arial"/>
              </a:rPr>
              <a:t>TUBERCULOSIS</a:t>
            </a:r>
            <a:endParaRPr b="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6780" y="1332603"/>
            <a:ext cx="3046615" cy="4638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47756" y="4764293"/>
            <a:ext cx="1861705" cy="24622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89466"/>
            <a:r>
              <a:rPr sz="1600" spc="-63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uberculosis</a:t>
            </a:r>
            <a:r>
              <a:rPr sz="1600" spc="-1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ósea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3414" y="5526069"/>
            <a:ext cx="4039986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885"/>
            <a:r>
              <a:rPr b="1" spc="-63" dirty="0">
                <a:latin typeface="Arial"/>
                <a:cs typeface="Arial"/>
              </a:rPr>
              <a:t>T</a:t>
            </a:r>
            <a:r>
              <a:rPr b="1" dirty="0">
                <a:latin typeface="Arial"/>
                <a:cs typeface="Arial"/>
              </a:rPr>
              <a:t>uberculosis</a:t>
            </a:r>
            <a:r>
              <a:rPr b="1" spc="-13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generalizada</a:t>
            </a:r>
          </a:p>
        </p:txBody>
      </p:sp>
    </p:spTree>
    <p:extLst>
      <p:ext uri="{BB962C8B-B14F-4D97-AF65-F5344CB8AC3E}">
        <p14:creationId xmlns:p14="http://schemas.microsoft.com/office/powerpoint/2010/main" val="187135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>
            <a:normAutofit/>
          </a:bodyPr>
          <a:lstStyle/>
          <a:p>
            <a:r>
              <a:rPr lang="es-MX" sz="3200" b="1" dirty="0">
                <a:latin typeface="+mn-lt"/>
              </a:rPr>
              <a:t>Información en Mataderos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229600" cy="3276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800" b="1" dirty="0"/>
              <a:t>3. El tercer objetivo es colectar información de calidad</a:t>
            </a:r>
          </a:p>
          <a:p>
            <a:r>
              <a:rPr lang="es-MX" sz="2800" dirty="0"/>
              <a:t>Contar con un sistema de correlación de partes </a:t>
            </a:r>
          </a:p>
          <a:p>
            <a:r>
              <a:rPr lang="es-MX" sz="2800" dirty="0"/>
              <a:t>Reseña de los animales (raza, sexo, color, </a:t>
            </a:r>
            <a:r>
              <a:rPr lang="es-MX" sz="2800" dirty="0" err="1"/>
              <a:t>etc</a:t>
            </a:r>
            <a:r>
              <a:rPr lang="es-MX" sz="2800" dirty="0"/>
              <a:t>)</a:t>
            </a:r>
          </a:p>
          <a:p>
            <a:r>
              <a:rPr lang="es-MX" sz="2800" dirty="0"/>
              <a:t>Identificaciones oficiales (aretes, marcas de herrar)</a:t>
            </a:r>
          </a:p>
          <a:p>
            <a:r>
              <a:rPr lang="es-MX" sz="2800" dirty="0"/>
              <a:t>Documentos sanitarios</a:t>
            </a:r>
          </a:p>
          <a:p>
            <a:r>
              <a:rPr lang="es-MX" sz="2800" dirty="0"/>
              <a:t>Documentos de propiedad y de movilización</a:t>
            </a:r>
          </a:p>
          <a:p>
            <a:r>
              <a:rPr lang="es-MX" sz="2800" dirty="0"/>
              <a:t>Orden de matanza</a:t>
            </a:r>
          </a:p>
          <a:p>
            <a:endParaRPr lang="es-MX" sz="28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953000"/>
            <a:ext cx="2362200" cy="151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74186"/>
            <a:ext cx="3154680" cy="18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07681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843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1" y="3240070"/>
            <a:ext cx="3775362" cy="2703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7350" y="3240069"/>
            <a:ext cx="3843250" cy="2779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1827432"/>
            <a:ext cx="235700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7"/>
            <a:r>
              <a:rPr sz="2800" spc="-22" dirty="0">
                <a:latin typeface="Arial"/>
                <a:cs typeface="Arial"/>
              </a:rPr>
              <a:t>Propiedad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4420" y="1323445"/>
            <a:ext cx="2469918" cy="16915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76400" y="668178"/>
            <a:ext cx="330223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lang="en-US" sz="3200" b="1" spc="-13" dirty="0" err="1">
                <a:latin typeface="Calibri"/>
                <a:cs typeface="Calibri"/>
              </a:rPr>
              <a:t>Marcas</a:t>
            </a:r>
            <a:r>
              <a:rPr lang="en-US" sz="3200" b="1" spc="-13" dirty="0">
                <a:latin typeface="Calibri"/>
                <a:cs typeface="Calibri"/>
              </a:rPr>
              <a:t> de </a:t>
            </a:r>
            <a:r>
              <a:rPr lang="en-US" sz="3200" b="1" spc="-13" dirty="0" err="1">
                <a:latin typeface="Calibri"/>
                <a:cs typeface="Calibri"/>
              </a:rPr>
              <a:t>Herrar</a:t>
            </a:r>
            <a:endParaRPr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776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"/>
            <a:ext cx="547528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457200"/>
            <a:ext cx="29146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038600"/>
            <a:ext cx="351155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191000"/>
            <a:ext cx="289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dirty="0"/>
              <a:t>Corroborar la información  de los documentos con los animales</a:t>
            </a:r>
          </a:p>
        </p:txBody>
      </p:sp>
    </p:spTree>
    <p:extLst>
      <p:ext uri="{BB962C8B-B14F-4D97-AF65-F5344CB8AC3E}">
        <p14:creationId xmlns:p14="http://schemas.microsoft.com/office/powerpoint/2010/main" val="2639030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" y="573411"/>
            <a:ext cx="2743200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89" y="4083157"/>
            <a:ext cx="3332811" cy="24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A596CA-C10E-4DA2-89D4-CA089645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20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41050" y="609600"/>
            <a:ext cx="4146550" cy="25641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128905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•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5" dirty="0">
                <a:latin typeface="Arial"/>
                <a:cs typeface="Arial"/>
              </a:rPr>
              <a:t>E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ORES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10" dirty="0">
                <a:latin typeface="Arial"/>
                <a:cs typeface="Arial"/>
              </a:rPr>
              <a:t>B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5" dirty="0">
                <a:latin typeface="Arial"/>
                <a:cs typeface="Arial"/>
              </a:rPr>
              <a:t>R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SER S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CRI</a:t>
            </a:r>
            <a:r>
              <a:rPr sz="1800" b="1" spc="5" dirty="0">
                <a:latin typeface="Arial"/>
                <a:cs typeface="Arial"/>
              </a:rPr>
              <a:t>F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10" dirty="0">
                <a:latin typeface="Arial"/>
                <a:cs typeface="Arial"/>
              </a:rPr>
              <a:t>C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F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OS 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NI</a:t>
            </a:r>
            <a:r>
              <a:rPr sz="1800" b="1" spc="15" dirty="0">
                <a:latin typeface="Arial"/>
                <a:cs typeface="Arial"/>
              </a:rPr>
              <a:t>M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ES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5" dirty="0">
                <a:latin typeface="Arial"/>
                <a:cs typeface="Arial"/>
              </a:rPr>
              <a:t>M</a:t>
            </a:r>
            <a:r>
              <a:rPr sz="1800" b="1" spc="-185" dirty="0">
                <a:latin typeface="Arial"/>
                <a:cs typeface="Arial"/>
              </a:rPr>
              <a:t>A</a:t>
            </a:r>
            <a:r>
              <a:rPr sz="1800" b="1" spc="-114" dirty="0">
                <a:latin typeface="Arial"/>
                <a:cs typeface="Arial"/>
              </a:rPr>
              <a:t>T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15" dirty="0">
                <a:latin typeface="Arial"/>
                <a:cs typeface="Arial"/>
              </a:rPr>
              <a:t>Z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RE</a:t>
            </a:r>
            <a:r>
              <a:rPr sz="1800" b="1" spc="5" dirty="0">
                <a:latin typeface="Arial"/>
                <a:cs typeface="Arial"/>
              </a:rPr>
              <a:t>G</a:t>
            </a:r>
            <a:r>
              <a:rPr sz="1800" b="1" dirty="0">
                <a:latin typeface="Arial"/>
                <a:cs typeface="Arial"/>
              </a:rPr>
              <a:t>UL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•</a:t>
            </a:r>
            <a:r>
              <a:rPr sz="1800" b="1" dirty="0">
                <a:latin typeface="Arial"/>
                <a:cs typeface="Arial"/>
              </a:rPr>
              <a:t>Pa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 no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ta</a:t>
            </a:r>
            <a:r>
              <a:rPr sz="1800" b="1" spc="-10" dirty="0">
                <a:latin typeface="Arial"/>
                <a:cs typeface="Arial"/>
              </a:rPr>
              <a:t>m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ar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línea de</a:t>
            </a:r>
            <a:endParaRPr sz="1800" dirty="0">
              <a:latin typeface="Arial"/>
              <a:cs typeface="Arial"/>
            </a:endParaRPr>
          </a:p>
          <a:p>
            <a:pPr marL="100647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mat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za.</a:t>
            </a:r>
            <a:endParaRPr sz="1800" dirty="0">
              <a:latin typeface="Arial"/>
              <a:cs typeface="Arial"/>
            </a:endParaRPr>
          </a:p>
          <a:p>
            <a:pPr marL="1006475" marR="155575" indent="-915035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•</a:t>
            </a:r>
            <a:r>
              <a:rPr sz="1800" b="1" dirty="0">
                <a:latin typeface="Arial"/>
                <a:cs typeface="Arial"/>
              </a:rPr>
              <a:t>Para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te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men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s </a:t>
            </a:r>
            <a:r>
              <a:rPr sz="1800" b="1" spc="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si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 r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alizar si 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spc="5" dirty="0">
                <a:latin typeface="Arial"/>
                <a:cs typeface="Arial"/>
              </a:rPr>
              <a:t>qu</a:t>
            </a:r>
            <a:r>
              <a:rPr sz="1800" b="1" dirty="0">
                <a:latin typeface="Arial"/>
                <a:cs typeface="Arial"/>
              </a:rPr>
              <a:t>ier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5" dirty="0">
                <a:latin typeface="Arial"/>
                <a:cs typeface="Arial"/>
              </a:rPr>
              <a:t> un</a:t>
            </a:r>
            <a:r>
              <a:rPr sz="1800" b="1" dirty="0">
                <a:latin typeface="Arial"/>
                <a:cs typeface="Arial"/>
              </a:rPr>
              <a:t>a 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specci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mas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mi</a:t>
            </a:r>
            <a:r>
              <a:rPr sz="1800" b="1" spc="5" dirty="0">
                <a:latin typeface="Arial"/>
                <a:cs typeface="Arial"/>
              </a:rPr>
              <a:t>nu</a:t>
            </a:r>
            <a:r>
              <a:rPr sz="1800" b="1" dirty="0">
                <a:latin typeface="Arial"/>
                <a:cs typeface="Arial"/>
              </a:rPr>
              <a:t>ci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sa.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400" y="590550"/>
            <a:ext cx="4403725" cy="28384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189738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ES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BSOLU</a:t>
            </a:r>
            <a:r>
              <a:rPr sz="1800" b="1" spc="-120" dirty="0">
                <a:latin typeface="Arial"/>
                <a:cs typeface="Arial"/>
              </a:rPr>
              <a:t>T</a:t>
            </a:r>
            <a:r>
              <a:rPr sz="1800" b="1" spc="-3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NTE INDISPE</a:t>
            </a:r>
            <a:r>
              <a:rPr sz="1800" b="1" spc="-10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BLE</a:t>
            </a:r>
            <a:endParaRPr sz="1800" dirty="0">
              <a:latin typeface="Arial"/>
              <a:cs typeface="Arial"/>
            </a:endParaRPr>
          </a:p>
          <a:p>
            <a:pPr marL="92075" marR="56515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INS</a:t>
            </a:r>
            <a:r>
              <a:rPr sz="1800" b="1" spc="-10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CIO</a:t>
            </a:r>
            <a:r>
              <a:rPr sz="1800" b="1" spc="-10" dirty="0">
                <a:latin typeface="Arial"/>
                <a:cs typeface="Arial"/>
              </a:rPr>
              <a:t>N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LOS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4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NI</a:t>
            </a:r>
            <a:r>
              <a:rPr sz="1800" b="1" spc="5" dirty="0">
                <a:latin typeface="Arial"/>
                <a:cs typeface="Arial"/>
              </a:rPr>
              <a:t>M</a:t>
            </a:r>
            <a:r>
              <a:rPr sz="1800" b="1" spc="-2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LES RE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40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ORES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5" dirty="0">
                <a:latin typeface="Arial"/>
                <a:cs typeface="Arial"/>
              </a:rPr>
              <a:t>B</a:t>
            </a:r>
            <a:r>
              <a:rPr sz="1800" b="1" spc="-4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TUBE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006475" marR="151130" indent="-91440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•</a:t>
            </a: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if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pre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en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ia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 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us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ncia 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le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nes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os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ó</a:t>
            </a:r>
            <a:r>
              <a:rPr sz="1800" b="1" spc="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ic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•</a:t>
            </a: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 mu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st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7D9E6-1FD1-4737-BBBF-E11D7A6C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37" y="3505200"/>
            <a:ext cx="4716526" cy="31459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06BB-605C-482C-89BC-533FC1BF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s-MX" sz="3200" b="1" dirty="0"/>
              <a:t>Pruebas de Tuberculina - APHIS</a:t>
            </a:r>
            <a:r>
              <a:rPr lang="es-MX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2F15D-CBB2-48B5-AE61-9601A190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54488"/>
          </a:xfrm>
        </p:spPr>
        <p:txBody>
          <a:bodyPr/>
          <a:lstStyle/>
          <a:p>
            <a:endParaRPr lang="es-ES" sz="2400" dirty="0"/>
          </a:p>
          <a:p>
            <a:r>
              <a:rPr lang="es-ES" sz="2400" dirty="0"/>
              <a:t>Monitorear de las pruebas de tuberculina:</a:t>
            </a:r>
          </a:p>
          <a:p>
            <a:r>
              <a:rPr lang="es-ES" sz="2400" dirty="0"/>
              <a:t>	Implementar un sistema de supervisión de a tasa de respuesta por propósito de la prueba (exportación, prueba de área, </a:t>
            </a:r>
            <a:r>
              <a:rPr lang="es-ES" sz="2400" dirty="0" err="1"/>
              <a:t>etc</a:t>
            </a:r>
            <a:r>
              <a:rPr lang="es-ES" sz="2400" dirty="0"/>
              <a:t>).</a:t>
            </a:r>
          </a:p>
          <a:p>
            <a:r>
              <a:rPr lang="es-ES" sz="2400" dirty="0"/>
              <a:t>	Tener plan de contingencia para mejorar o corregir deficiencias</a:t>
            </a:r>
          </a:p>
          <a:p>
            <a:r>
              <a:rPr lang="es-MX" sz="2400" dirty="0"/>
              <a:t>Prueba de tuberculina.- caudal, cervical comparativa cervical simple</a:t>
            </a:r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0AA2-B189-4C67-A825-763169118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43C5-2DC6-4DF7-A01D-C6EEB4F2096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69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2412" y="1052512"/>
            <a:ext cx="8435975" cy="5324475"/>
          </a:xfrm>
          <a:custGeom>
            <a:avLst/>
            <a:gdLst/>
            <a:ahLst/>
            <a:cxnLst/>
            <a:rect l="l" t="t" r="r" b="b"/>
            <a:pathLst>
              <a:path w="8435975" h="5324475">
                <a:moveTo>
                  <a:pt x="0" y="5324475"/>
                </a:moveTo>
                <a:lnTo>
                  <a:pt x="8435975" y="5324475"/>
                </a:lnTo>
                <a:lnTo>
                  <a:pt x="84359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1114" y="1184814"/>
            <a:ext cx="8115300" cy="412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2900">
              <a:lnSpc>
                <a:spcPct val="101699"/>
              </a:lnSpc>
            </a:pP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En</a:t>
            </a:r>
            <a:r>
              <a:rPr sz="2400" b="1" spc="-3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todos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los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animales sacri</a:t>
            </a:r>
            <a:r>
              <a:rPr sz="2400" b="1" spc="5" dirty="0">
                <a:solidFill>
                  <a:srgbClr val="333399"/>
                </a:solidFill>
                <a:latin typeface="Arial"/>
                <a:cs typeface="Arial"/>
              </a:rPr>
              <a:t>f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icados de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erá real</a:t>
            </a:r>
            <a:r>
              <a:rPr sz="2400" b="1" spc="5" dirty="0">
                <a:solidFill>
                  <a:srgbClr val="333399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zarse U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a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rutina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de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ins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ción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q</a:t>
            </a:r>
            <a:r>
              <a:rPr sz="2400" b="1" spc="-10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e com</a:t>
            </a:r>
            <a:r>
              <a:rPr sz="2400" b="1" spc="-1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ren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e los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sig</a:t>
            </a:r>
            <a:r>
              <a:rPr sz="2400" b="1" spc="-10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ientes proc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dim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entos:</a:t>
            </a:r>
            <a:endParaRPr sz="2400" dirty="0">
              <a:latin typeface="Arial"/>
              <a:cs typeface="Arial"/>
            </a:endParaRPr>
          </a:p>
          <a:p>
            <a:pPr marL="12700" marR="3506470">
              <a:lnSpc>
                <a:spcPts val="5760"/>
              </a:lnSpc>
              <a:spcBef>
                <a:spcPts val="670"/>
              </a:spcBef>
              <a:tabLst>
                <a:tab pos="246634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dirty="0">
                <a:latin typeface="Arial"/>
                <a:cs typeface="Arial"/>
              </a:rPr>
              <a:t>.-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Observación	</a:t>
            </a:r>
            <a:r>
              <a:rPr sz="2400" b="1" dirty="0">
                <a:latin typeface="Arial"/>
                <a:cs typeface="Arial"/>
              </a:rPr>
              <a:t>macrosc</a:t>
            </a:r>
            <a:r>
              <a:rPr sz="2400" b="1" spc="-10" dirty="0">
                <a:latin typeface="Arial"/>
                <a:cs typeface="Arial"/>
              </a:rPr>
              <a:t>ó</a:t>
            </a:r>
            <a:r>
              <a:rPr sz="2400" b="1" dirty="0">
                <a:latin typeface="Arial"/>
                <a:cs typeface="Arial"/>
              </a:rPr>
              <a:t>pica. </a:t>
            </a:r>
            <a:r>
              <a:rPr sz="2400" b="1" spc="-5" dirty="0">
                <a:latin typeface="Arial"/>
                <a:cs typeface="Arial"/>
              </a:rPr>
              <a:t>2</a:t>
            </a:r>
            <a:r>
              <a:rPr sz="2400" b="1" dirty="0">
                <a:latin typeface="Arial"/>
                <a:cs typeface="Arial"/>
              </a:rPr>
              <a:t>.-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P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lpación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órga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os.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3</a:t>
            </a:r>
            <a:r>
              <a:rPr sz="2400" b="1" dirty="0">
                <a:latin typeface="Arial"/>
                <a:cs typeface="Arial"/>
              </a:rPr>
              <a:t>.-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Corte laminar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(cortes de aprox.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2mm)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de</a:t>
            </a:r>
            <a:r>
              <a:rPr sz="24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nód</a:t>
            </a:r>
            <a:r>
              <a:rPr sz="2400" b="1" spc="-10" dirty="0">
                <a:solidFill>
                  <a:srgbClr val="333399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los</a:t>
            </a:r>
            <a:endParaRPr sz="2400" dirty="0">
              <a:latin typeface="Arial"/>
              <a:cs typeface="Arial"/>
            </a:endParaRPr>
          </a:p>
          <a:p>
            <a:pPr marL="12700" indent="504190">
              <a:lnSpc>
                <a:spcPct val="100000"/>
              </a:lnSpc>
            </a:pPr>
            <a:r>
              <a:rPr sz="2400" b="1" dirty="0">
                <a:solidFill>
                  <a:srgbClr val="333399"/>
                </a:solidFill>
                <a:latin typeface="Arial"/>
                <a:cs typeface="Arial"/>
              </a:rPr>
              <a:t>linfático</a:t>
            </a:r>
            <a:r>
              <a:rPr sz="2400" b="1" spc="-5" dirty="0">
                <a:solidFill>
                  <a:srgbClr val="333399"/>
                </a:solidFill>
                <a:latin typeface="Arial"/>
                <a:cs typeface="Arial"/>
              </a:rPr>
              <a:t>s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cab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za, vísc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ras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l.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1975" y="260413"/>
            <a:ext cx="648017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ICA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</a:t>
            </a:r>
            <a:r>
              <a:rPr sz="2400" b="1" spc="-10" dirty="0">
                <a:latin typeface="Arial"/>
                <a:cs typeface="Arial"/>
              </a:rPr>
              <a:t>S</a:t>
            </a: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5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ION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PO</a:t>
            </a:r>
            <a:r>
              <a:rPr sz="2400" b="1" i="1" spc="-10" dirty="0">
                <a:latin typeface="Arial"/>
                <a:cs typeface="Arial"/>
              </a:rPr>
              <a:t>S</a:t>
            </a:r>
            <a:r>
              <a:rPr sz="2400" b="1" i="1" spc="-135" dirty="0">
                <a:latin typeface="Arial"/>
                <a:cs typeface="Arial"/>
              </a:rPr>
              <a:t>T</a:t>
            </a:r>
            <a:r>
              <a:rPr sz="2400" b="1" i="1" dirty="0">
                <a:latin typeface="Arial"/>
                <a:cs typeface="Arial"/>
              </a:rPr>
              <a:t>-</a:t>
            </a:r>
            <a:r>
              <a:rPr sz="2400" b="1" i="1" spc="-35" dirty="0">
                <a:latin typeface="Arial"/>
                <a:cs typeface="Arial"/>
              </a:rPr>
              <a:t>M</a:t>
            </a:r>
            <a:r>
              <a:rPr sz="2400" b="1" i="1" dirty="0">
                <a:latin typeface="Arial"/>
                <a:cs typeface="Arial"/>
              </a:rPr>
              <a:t>O</a:t>
            </a:r>
            <a:r>
              <a:rPr sz="2400" b="1" i="1" spc="-55" dirty="0">
                <a:latin typeface="Arial"/>
                <a:cs typeface="Arial"/>
              </a:rPr>
              <a:t>R</a:t>
            </a:r>
            <a:r>
              <a:rPr sz="2400" b="1" i="1" dirty="0">
                <a:latin typeface="Arial"/>
                <a:cs typeface="Arial"/>
              </a:rPr>
              <a:t>TE</a:t>
            </a:r>
            <a:r>
              <a:rPr sz="2400" b="1" i="1" spc="-35" dirty="0">
                <a:latin typeface="Arial"/>
                <a:cs typeface="Arial"/>
              </a:rPr>
              <a:t>M</a:t>
            </a:r>
            <a:r>
              <a:rPr sz="2400" b="1" i="1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5875" y="433387"/>
            <a:ext cx="6264275" cy="610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7170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5875" y="433387"/>
            <a:ext cx="6264275" cy="610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850" y="1268475"/>
            <a:ext cx="2160905" cy="22828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66700" marR="259079" algn="ct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Principales 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ulos Linfáticos </a:t>
            </a:r>
            <a:r>
              <a:rPr sz="2400" b="1" spc="-5" dirty="0">
                <a:latin typeface="Arial"/>
                <a:cs typeface="Arial"/>
              </a:rPr>
              <a:t>que</a:t>
            </a:r>
            <a:endParaRPr sz="2400">
              <a:latin typeface="Arial"/>
              <a:cs typeface="Arial"/>
            </a:endParaRPr>
          </a:p>
          <a:p>
            <a:pPr marL="106680" marR="98425" indent="-1905" algn="ctr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se </a:t>
            </a:r>
            <a:r>
              <a:rPr sz="2400" b="1" dirty="0">
                <a:latin typeface="Arial"/>
                <a:cs typeface="Arial"/>
              </a:rPr>
              <a:t>inspe</a:t>
            </a: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cionan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1701" y="692213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0200" y="967613"/>
            <a:ext cx="158115" cy="158115"/>
          </a:xfrm>
          <a:custGeom>
            <a:avLst/>
            <a:gdLst/>
            <a:ahLst/>
            <a:cxnLst/>
            <a:rect l="l" t="t" r="r" b="b"/>
            <a:pathLst>
              <a:path w="158114" h="158115">
                <a:moveTo>
                  <a:pt x="40386" y="36702"/>
                </a:moveTo>
                <a:lnTo>
                  <a:pt x="0" y="157861"/>
                </a:lnTo>
                <a:lnTo>
                  <a:pt x="121285" y="117475"/>
                </a:lnTo>
                <a:lnTo>
                  <a:pt x="107801" y="104012"/>
                </a:lnTo>
                <a:lnTo>
                  <a:pt x="80772" y="104012"/>
                </a:lnTo>
                <a:lnTo>
                  <a:pt x="53848" y="77088"/>
                </a:lnTo>
                <a:lnTo>
                  <a:pt x="67331" y="63605"/>
                </a:lnTo>
                <a:lnTo>
                  <a:pt x="40386" y="36702"/>
                </a:lnTo>
                <a:close/>
              </a:path>
              <a:path w="158114" h="158115">
                <a:moveTo>
                  <a:pt x="67331" y="63605"/>
                </a:moveTo>
                <a:lnTo>
                  <a:pt x="53848" y="77088"/>
                </a:lnTo>
                <a:lnTo>
                  <a:pt x="80772" y="104012"/>
                </a:lnTo>
                <a:lnTo>
                  <a:pt x="94287" y="90519"/>
                </a:lnTo>
                <a:lnTo>
                  <a:pt x="67331" y="63605"/>
                </a:lnTo>
                <a:close/>
              </a:path>
              <a:path w="158114" h="158115">
                <a:moveTo>
                  <a:pt x="94287" y="90519"/>
                </a:moveTo>
                <a:lnTo>
                  <a:pt x="80772" y="104012"/>
                </a:lnTo>
                <a:lnTo>
                  <a:pt x="107801" y="104012"/>
                </a:lnTo>
                <a:lnTo>
                  <a:pt x="94287" y="90519"/>
                </a:lnTo>
                <a:close/>
              </a:path>
              <a:path w="158114" h="158115">
                <a:moveTo>
                  <a:pt x="130937" y="0"/>
                </a:moveTo>
                <a:lnTo>
                  <a:pt x="67331" y="63605"/>
                </a:lnTo>
                <a:lnTo>
                  <a:pt x="94287" y="90519"/>
                </a:lnTo>
                <a:lnTo>
                  <a:pt x="157987" y="26924"/>
                </a:lnTo>
                <a:lnTo>
                  <a:pt x="1309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16301" y="1125537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99510" y="1178433"/>
            <a:ext cx="652145" cy="193040"/>
          </a:xfrm>
          <a:custGeom>
            <a:avLst/>
            <a:gdLst/>
            <a:ahLst/>
            <a:cxnLst/>
            <a:rect l="l" t="t" r="r" b="b"/>
            <a:pathLst>
              <a:path w="652145" h="193040">
                <a:moveTo>
                  <a:pt x="536032" y="155411"/>
                </a:moveTo>
                <a:lnTo>
                  <a:pt x="527812" y="192658"/>
                </a:lnTo>
                <a:lnTo>
                  <a:pt x="651763" y="161416"/>
                </a:lnTo>
                <a:lnTo>
                  <a:pt x="649410" y="159512"/>
                </a:lnTo>
                <a:lnTo>
                  <a:pt x="554609" y="159512"/>
                </a:lnTo>
                <a:lnTo>
                  <a:pt x="536032" y="155411"/>
                </a:lnTo>
                <a:close/>
              </a:path>
              <a:path w="652145" h="193040">
                <a:moveTo>
                  <a:pt x="544246" y="118196"/>
                </a:moveTo>
                <a:lnTo>
                  <a:pt x="536032" y="155411"/>
                </a:lnTo>
                <a:lnTo>
                  <a:pt x="554609" y="159512"/>
                </a:lnTo>
                <a:lnTo>
                  <a:pt x="562863" y="122300"/>
                </a:lnTo>
                <a:lnTo>
                  <a:pt x="544246" y="118196"/>
                </a:lnTo>
                <a:close/>
              </a:path>
              <a:path w="652145" h="193040">
                <a:moveTo>
                  <a:pt x="552450" y="81025"/>
                </a:moveTo>
                <a:lnTo>
                  <a:pt x="544246" y="118196"/>
                </a:lnTo>
                <a:lnTo>
                  <a:pt x="562863" y="122300"/>
                </a:lnTo>
                <a:lnTo>
                  <a:pt x="554609" y="159512"/>
                </a:lnTo>
                <a:lnTo>
                  <a:pt x="649410" y="159512"/>
                </a:lnTo>
                <a:lnTo>
                  <a:pt x="552450" y="81025"/>
                </a:lnTo>
                <a:close/>
              </a:path>
              <a:path w="652145" h="193040">
                <a:moveTo>
                  <a:pt x="8127" y="0"/>
                </a:moveTo>
                <a:lnTo>
                  <a:pt x="0" y="37083"/>
                </a:lnTo>
                <a:lnTo>
                  <a:pt x="536032" y="155411"/>
                </a:lnTo>
                <a:lnTo>
                  <a:pt x="544246" y="118196"/>
                </a:lnTo>
                <a:lnTo>
                  <a:pt x="81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19475" y="2060638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16705" y="1700148"/>
            <a:ext cx="125095" cy="364490"/>
          </a:xfrm>
          <a:custGeom>
            <a:avLst/>
            <a:gdLst/>
            <a:ahLst/>
            <a:cxnLst/>
            <a:rect l="l" t="t" r="r" b="b"/>
            <a:pathLst>
              <a:path w="125095" h="364489">
                <a:moveTo>
                  <a:pt x="50325" y="108295"/>
                </a:moveTo>
                <a:lnTo>
                  <a:pt x="0" y="356615"/>
                </a:lnTo>
                <a:lnTo>
                  <a:pt x="37338" y="364236"/>
                </a:lnTo>
                <a:lnTo>
                  <a:pt x="87648" y="115870"/>
                </a:lnTo>
                <a:lnTo>
                  <a:pt x="50325" y="108295"/>
                </a:lnTo>
                <a:close/>
              </a:path>
              <a:path w="125095" h="364489">
                <a:moveTo>
                  <a:pt x="115862" y="89662"/>
                </a:moveTo>
                <a:lnTo>
                  <a:pt x="54102" y="89662"/>
                </a:lnTo>
                <a:lnTo>
                  <a:pt x="91440" y="97154"/>
                </a:lnTo>
                <a:lnTo>
                  <a:pt x="87648" y="115870"/>
                </a:lnTo>
                <a:lnTo>
                  <a:pt x="124968" y="123443"/>
                </a:lnTo>
                <a:lnTo>
                  <a:pt x="115862" y="89662"/>
                </a:lnTo>
                <a:close/>
              </a:path>
              <a:path w="125095" h="364489">
                <a:moveTo>
                  <a:pt x="54102" y="89662"/>
                </a:moveTo>
                <a:lnTo>
                  <a:pt x="50325" y="108295"/>
                </a:lnTo>
                <a:lnTo>
                  <a:pt x="87648" y="115870"/>
                </a:lnTo>
                <a:lnTo>
                  <a:pt x="91440" y="97154"/>
                </a:lnTo>
                <a:lnTo>
                  <a:pt x="54102" y="89662"/>
                </a:lnTo>
                <a:close/>
              </a:path>
              <a:path w="125095" h="364489">
                <a:moveTo>
                  <a:pt x="91694" y="0"/>
                </a:moveTo>
                <a:lnTo>
                  <a:pt x="12954" y="100711"/>
                </a:lnTo>
                <a:lnTo>
                  <a:pt x="50325" y="108295"/>
                </a:lnTo>
                <a:lnTo>
                  <a:pt x="54102" y="89662"/>
                </a:lnTo>
                <a:lnTo>
                  <a:pt x="115862" y="89662"/>
                </a:lnTo>
                <a:lnTo>
                  <a:pt x="9169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40200" y="2276538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9082" y="1989073"/>
            <a:ext cx="161925" cy="295910"/>
          </a:xfrm>
          <a:custGeom>
            <a:avLst/>
            <a:gdLst/>
            <a:ahLst/>
            <a:cxnLst/>
            <a:rect l="l" t="t" r="r" b="b"/>
            <a:pathLst>
              <a:path w="161925" h="295910">
                <a:moveTo>
                  <a:pt x="93153" y="93630"/>
                </a:moveTo>
                <a:lnTo>
                  <a:pt x="0" y="278891"/>
                </a:lnTo>
                <a:lnTo>
                  <a:pt x="34035" y="295910"/>
                </a:lnTo>
                <a:lnTo>
                  <a:pt x="127185" y="110773"/>
                </a:lnTo>
                <a:lnTo>
                  <a:pt x="93153" y="93630"/>
                </a:lnTo>
                <a:close/>
              </a:path>
              <a:path w="161925" h="295910">
                <a:moveTo>
                  <a:pt x="161264" y="76580"/>
                </a:moveTo>
                <a:lnTo>
                  <a:pt x="101726" y="76580"/>
                </a:lnTo>
                <a:lnTo>
                  <a:pt x="135762" y="93725"/>
                </a:lnTo>
                <a:lnTo>
                  <a:pt x="127185" y="110773"/>
                </a:lnTo>
                <a:lnTo>
                  <a:pt x="161162" y="127888"/>
                </a:lnTo>
                <a:lnTo>
                  <a:pt x="161264" y="76580"/>
                </a:lnTo>
                <a:close/>
              </a:path>
              <a:path w="161925" h="295910">
                <a:moveTo>
                  <a:pt x="101726" y="76580"/>
                </a:moveTo>
                <a:lnTo>
                  <a:pt x="93153" y="93630"/>
                </a:lnTo>
                <a:lnTo>
                  <a:pt x="127185" y="110773"/>
                </a:lnTo>
                <a:lnTo>
                  <a:pt x="135762" y="93725"/>
                </a:lnTo>
                <a:lnTo>
                  <a:pt x="101726" y="76580"/>
                </a:lnTo>
                <a:close/>
              </a:path>
              <a:path w="161925" h="295910">
                <a:moveTo>
                  <a:pt x="161416" y="0"/>
                </a:moveTo>
                <a:lnTo>
                  <a:pt x="59054" y="76453"/>
                </a:lnTo>
                <a:lnTo>
                  <a:pt x="93153" y="93630"/>
                </a:lnTo>
                <a:lnTo>
                  <a:pt x="101726" y="76580"/>
                </a:lnTo>
                <a:lnTo>
                  <a:pt x="161264" y="76580"/>
                </a:lnTo>
                <a:lnTo>
                  <a:pt x="1614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659626" y="2636837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58127" y="2060575"/>
            <a:ext cx="133350" cy="579120"/>
          </a:xfrm>
          <a:custGeom>
            <a:avLst/>
            <a:gdLst/>
            <a:ahLst/>
            <a:cxnLst/>
            <a:rect l="l" t="t" r="r" b="b"/>
            <a:pathLst>
              <a:path w="133350" h="579119">
                <a:moveTo>
                  <a:pt x="57345" y="111122"/>
                </a:moveTo>
                <a:lnTo>
                  <a:pt x="0" y="573913"/>
                </a:lnTo>
                <a:lnTo>
                  <a:pt x="37846" y="578612"/>
                </a:lnTo>
                <a:lnTo>
                  <a:pt x="95190" y="115827"/>
                </a:lnTo>
                <a:lnTo>
                  <a:pt x="57345" y="111122"/>
                </a:lnTo>
                <a:close/>
              </a:path>
              <a:path w="133350" h="579119">
                <a:moveTo>
                  <a:pt x="122941" y="92201"/>
                </a:moveTo>
                <a:lnTo>
                  <a:pt x="59690" y="92201"/>
                </a:lnTo>
                <a:lnTo>
                  <a:pt x="97536" y="96900"/>
                </a:lnTo>
                <a:lnTo>
                  <a:pt x="95190" y="115827"/>
                </a:lnTo>
                <a:lnTo>
                  <a:pt x="132969" y="120523"/>
                </a:lnTo>
                <a:lnTo>
                  <a:pt x="122941" y="92201"/>
                </a:lnTo>
                <a:close/>
              </a:path>
              <a:path w="133350" h="579119">
                <a:moveTo>
                  <a:pt x="59690" y="92201"/>
                </a:moveTo>
                <a:lnTo>
                  <a:pt x="57345" y="111122"/>
                </a:lnTo>
                <a:lnTo>
                  <a:pt x="95190" y="115827"/>
                </a:lnTo>
                <a:lnTo>
                  <a:pt x="97536" y="96900"/>
                </a:lnTo>
                <a:lnTo>
                  <a:pt x="59690" y="92201"/>
                </a:lnTo>
                <a:close/>
              </a:path>
              <a:path w="133350" h="579119">
                <a:moveTo>
                  <a:pt x="90297" y="0"/>
                </a:moveTo>
                <a:lnTo>
                  <a:pt x="19557" y="106425"/>
                </a:lnTo>
                <a:lnTo>
                  <a:pt x="57345" y="111122"/>
                </a:lnTo>
                <a:lnTo>
                  <a:pt x="59690" y="92201"/>
                </a:lnTo>
                <a:lnTo>
                  <a:pt x="122941" y="92201"/>
                </a:lnTo>
                <a:lnTo>
                  <a:pt x="9029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92950" y="2781363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92975" y="2349500"/>
            <a:ext cx="303530" cy="442595"/>
          </a:xfrm>
          <a:custGeom>
            <a:avLst/>
            <a:gdLst/>
            <a:ahLst/>
            <a:cxnLst/>
            <a:rect l="l" t="t" r="r" b="b"/>
            <a:pathLst>
              <a:path w="303529" h="442594">
                <a:moveTo>
                  <a:pt x="223993" y="84601"/>
                </a:moveTo>
                <a:lnTo>
                  <a:pt x="0" y="421259"/>
                </a:lnTo>
                <a:lnTo>
                  <a:pt x="31750" y="442340"/>
                </a:lnTo>
                <a:lnTo>
                  <a:pt x="255724" y="105712"/>
                </a:lnTo>
                <a:lnTo>
                  <a:pt x="223993" y="84601"/>
                </a:lnTo>
                <a:close/>
              </a:path>
              <a:path w="303529" h="442594">
                <a:moveTo>
                  <a:pt x="294689" y="68707"/>
                </a:moveTo>
                <a:lnTo>
                  <a:pt x="234569" y="68707"/>
                </a:lnTo>
                <a:lnTo>
                  <a:pt x="266319" y="89788"/>
                </a:lnTo>
                <a:lnTo>
                  <a:pt x="255724" y="105712"/>
                </a:lnTo>
                <a:lnTo>
                  <a:pt x="287527" y="126873"/>
                </a:lnTo>
                <a:lnTo>
                  <a:pt x="294689" y="68707"/>
                </a:lnTo>
                <a:close/>
              </a:path>
              <a:path w="303529" h="442594">
                <a:moveTo>
                  <a:pt x="234569" y="68707"/>
                </a:moveTo>
                <a:lnTo>
                  <a:pt x="223993" y="84601"/>
                </a:lnTo>
                <a:lnTo>
                  <a:pt x="255724" y="105712"/>
                </a:lnTo>
                <a:lnTo>
                  <a:pt x="266319" y="89788"/>
                </a:lnTo>
                <a:lnTo>
                  <a:pt x="234569" y="68707"/>
                </a:lnTo>
                <a:close/>
              </a:path>
              <a:path w="303529" h="442594">
                <a:moveTo>
                  <a:pt x="303149" y="0"/>
                </a:moveTo>
                <a:lnTo>
                  <a:pt x="192277" y="63500"/>
                </a:lnTo>
                <a:lnTo>
                  <a:pt x="223993" y="84601"/>
                </a:lnTo>
                <a:lnTo>
                  <a:pt x="234569" y="68707"/>
                </a:lnTo>
                <a:lnTo>
                  <a:pt x="294689" y="68707"/>
                </a:lnTo>
                <a:lnTo>
                  <a:pt x="30314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16976" y="1844738"/>
            <a:ext cx="26860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5048" y="1898014"/>
            <a:ext cx="438150" cy="180975"/>
          </a:xfrm>
          <a:custGeom>
            <a:avLst/>
            <a:gdLst/>
            <a:ahLst/>
            <a:cxnLst/>
            <a:rect l="l" t="t" r="r" b="b"/>
            <a:pathLst>
              <a:path w="438150" h="180975">
                <a:moveTo>
                  <a:pt x="90297" y="72136"/>
                </a:moveTo>
                <a:lnTo>
                  <a:pt x="0" y="162560"/>
                </a:lnTo>
                <a:lnTo>
                  <a:pt x="126619" y="180467"/>
                </a:lnTo>
                <a:lnTo>
                  <a:pt x="116527" y="150368"/>
                </a:lnTo>
                <a:lnTo>
                  <a:pt x="96393" y="150368"/>
                </a:lnTo>
                <a:lnTo>
                  <a:pt x="84327" y="114300"/>
                </a:lnTo>
                <a:lnTo>
                  <a:pt x="102405" y="108249"/>
                </a:lnTo>
                <a:lnTo>
                  <a:pt x="90297" y="72136"/>
                </a:lnTo>
                <a:close/>
              </a:path>
              <a:path w="438150" h="180975">
                <a:moveTo>
                  <a:pt x="102405" y="108249"/>
                </a:moveTo>
                <a:lnTo>
                  <a:pt x="84327" y="114300"/>
                </a:lnTo>
                <a:lnTo>
                  <a:pt x="96393" y="150368"/>
                </a:lnTo>
                <a:lnTo>
                  <a:pt x="114497" y="144315"/>
                </a:lnTo>
                <a:lnTo>
                  <a:pt x="102405" y="108249"/>
                </a:lnTo>
                <a:close/>
              </a:path>
              <a:path w="438150" h="180975">
                <a:moveTo>
                  <a:pt x="114497" y="144315"/>
                </a:moveTo>
                <a:lnTo>
                  <a:pt x="96393" y="150368"/>
                </a:lnTo>
                <a:lnTo>
                  <a:pt x="116527" y="150368"/>
                </a:lnTo>
                <a:lnTo>
                  <a:pt x="114497" y="144315"/>
                </a:lnTo>
                <a:close/>
              </a:path>
              <a:path w="438150" h="180975">
                <a:moveTo>
                  <a:pt x="425830" y="0"/>
                </a:moveTo>
                <a:lnTo>
                  <a:pt x="102405" y="108249"/>
                </a:lnTo>
                <a:lnTo>
                  <a:pt x="114497" y="144315"/>
                </a:lnTo>
                <a:lnTo>
                  <a:pt x="437896" y="36195"/>
                </a:lnTo>
                <a:lnTo>
                  <a:pt x="4258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51275" y="1484375"/>
            <a:ext cx="215900" cy="144780"/>
          </a:xfrm>
          <a:custGeom>
            <a:avLst/>
            <a:gdLst/>
            <a:ahLst/>
            <a:cxnLst/>
            <a:rect l="l" t="t" r="r" b="b"/>
            <a:pathLst>
              <a:path w="215900" h="144780">
                <a:moveTo>
                  <a:pt x="0" y="72136"/>
                </a:moveTo>
                <a:lnTo>
                  <a:pt x="19994" y="30302"/>
                </a:lnTo>
                <a:lnTo>
                  <a:pt x="56112" y="8847"/>
                </a:lnTo>
                <a:lnTo>
                  <a:pt x="104066" y="45"/>
                </a:lnTo>
                <a:lnTo>
                  <a:pt x="107950" y="0"/>
                </a:lnTo>
                <a:lnTo>
                  <a:pt x="125073" y="902"/>
                </a:lnTo>
                <a:lnTo>
                  <a:pt x="170503" y="13339"/>
                </a:lnTo>
                <a:lnTo>
                  <a:pt x="202637" y="37462"/>
                </a:lnTo>
                <a:lnTo>
                  <a:pt x="215900" y="72136"/>
                </a:lnTo>
                <a:lnTo>
                  <a:pt x="214547" y="83593"/>
                </a:lnTo>
                <a:lnTo>
                  <a:pt x="210628" y="94482"/>
                </a:lnTo>
                <a:lnTo>
                  <a:pt x="173463" y="129552"/>
                </a:lnTo>
                <a:lnTo>
                  <a:pt x="128866" y="143040"/>
                </a:lnTo>
                <a:lnTo>
                  <a:pt x="107950" y="144399"/>
                </a:lnTo>
                <a:lnTo>
                  <a:pt x="90835" y="143493"/>
                </a:lnTo>
                <a:lnTo>
                  <a:pt x="74571" y="140870"/>
                </a:lnTo>
                <a:lnTo>
                  <a:pt x="32960" y="124091"/>
                </a:lnTo>
                <a:lnTo>
                  <a:pt x="2030" y="86139"/>
                </a:lnTo>
                <a:lnTo>
                  <a:pt x="0" y="7213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339975" y="3789362"/>
            <a:ext cx="6555105" cy="280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4825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10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.</a:t>
            </a:r>
            <a:r>
              <a:rPr sz="1000" b="1" spc="-5" dirty="0">
                <a:latin typeface="Arial"/>
                <a:cs typeface="Arial"/>
              </a:rPr>
              <a:t>-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Retr</a:t>
            </a:r>
            <a:r>
              <a:rPr sz="1000" b="1" spc="-5" dirty="0">
                <a:latin typeface="Arial"/>
                <a:cs typeface="Arial"/>
              </a:rPr>
              <a:t>ofa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íng</a:t>
            </a:r>
            <a:r>
              <a:rPr sz="1000" b="1" spc="-10" dirty="0">
                <a:latin typeface="Arial"/>
                <a:cs typeface="Arial"/>
              </a:rPr>
              <a:t>eo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medio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35375" y="2420937"/>
            <a:ext cx="352425" cy="274955"/>
          </a:xfrm>
          <a:prstGeom prst="rect">
            <a:avLst/>
          </a:prstGeom>
          <a:solidFill>
            <a:srgbClr val="6666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32352" y="1628775"/>
            <a:ext cx="138430" cy="794385"/>
          </a:xfrm>
          <a:custGeom>
            <a:avLst/>
            <a:gdLst/>
            <a:ahLst/>
            <a:cxnLst/>
            <a:rect l="l" t="t" r="r" b="b"/>
            <a:pathLst>
              <a:path w="138429" h="794385">
                <a:moveTo>
                  <a:pt x="62509" y="112104"/>
                </a:moveTo>
                <a:lnTo>
                  <a:pt x="0" y="790448"/>
                </a:lnTo>
                <a:lnTo>
                  <a:pt x="37846" y="793876"/>
                </a:lnTo>
                <a:lnTo>
                  <a:pt x="100482" y="115622"/>
                </a:lnTo>
                <a:lnTo>
                  <a:pt x="62509" y="112104"/>
                </a:lnTo>
                <a:close/>
              </a:path>
              <a:path w="138429" h="794385">
                <a:moveTo>
                  <a:pt x="128172" y="93090"/>
                </a:moveTo>
                <a:lnTo>
                  <a:pt x="64262" y="93090"/>
                </a:lnTo>
                <a:lnTo>
                  <a:pt x="102235" y="96647"/>
                </a:lnTo>
                <a:lnTo>
                  <a:pt x="100482" y="115622"/>
                </a:lnTo>
                <a:lnTo>
                  <a:pt x="138302" y="119125"/>
                </a:lnTo>
                <a:lnTo>
                  <a:pt x="128172" y="93090"/>
                </a:lnTo>
                <a:close/>
              </a:path>
              <a:path w="138429" h="794385">
                <a:moveTo>
                  <a:pt x="64262" y="93090"/>
                </a:moveTo>
                <a:lnTo>
                  <a:pt x="62509" y="112104"/>
                </a:lnTo>
                <a:lnTo>
                  <a:pt x="100482" y="115622"/>
                </a:lnTo>
                <a:lnTo>
                  <a:pt x="102235" y="96647"/>
                </a:lnTo>
                <a:lnTo>
                  <a:pt x="64262" y="93090"/>
                </a:lnTo>
                <a:close/>
              </a:path>
              <a:path w="138429" h="794385">
                <a:moveTo>
                  <a:pt x="91948" y="0"/>
                </a:moveTo>
                <a:lnTo>
                  <a:pt x="24511" y="108585"/>
                </a:lnTo>
                <a:lnTo>
                  <a:pt x="62509" y="112104"/>
                </a:lnTo>
                <a:lnTo>
                  <a:pt x="64262" y="93090"/>
                </a:lnTo>
                <a:lnTo>
                  <a:pt x="128172" y="93090"/>
                </a:lnTo>
                <a:lnTo>
                  <a:pt x="919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39975" y="3789362"/>
            <a:ext cx="6555105" cy="2800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N</a:t>
            </a:r>
            <a:r>
              <a:rPr sz="1600" b="1" spc="-25" dirty="0">
                <a:latin typeface="Arial"/>
                <a:cs typeface="Arial"/>
              </a:rPr>
              <a:t>O</a:t>
            </a:r>
            <a:r>
              <a:rPr sz="1600" b="1" spc="-15" dirty="0">
                <a:latin typeface="Arial"/>
                <a:cs typeface="Arial"/>
              </a:rPr>
              <a:t>DU</a:t>
            </a:r>
            <a:r>
              <a:rPr sz="1600" b="1" spc="-25" dirty="0">
                <a:latin typeface="Arial"/>
                <a:cs typeface="Arial"/>
              </a:rPr>
              <a:t>LO</a:t>
            </a:r>
            <a:r>
              <a:rPr sz="1600" b="1" spc="-15" dirty="0">
                <a:latin typeface="Arial"/>
                <a:cs typeface="Arial"/>
              </a:rPr>
              <a:t>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LI</a:t>
            </a:r>
            <a:r>
              <a:rPr sz="1600" b="1" spc="-15" dirty="0">
                <a:latin typeface="Arial"/>
                <a:cs typeface="Arial"/>
              </a:rPr>
              <a:t>N</a:t>
            </a:r>
            <a:r>
              <a:rPr sz="1600" b="1" spc="-90" dirty="0">
                <a:latin typeface="Arial"/>
                <a:cs typeface="Arial"/>
              </a:rPr>
              <a:t>F</a:t>
            </a:r>
            <a:r>
              <a:rPr sz="1600" b="1" spc="-185" dirty="0">
                <a:latin typeface="Arial"/>
                <a:cs typeface="Arial"/>
              </a:rPr>
              <a:t>A</a:t>
            </a:r>
            <a:r>
              <a:rPr sz="1600" b="1" spc="-10" dirty="0">
                <a:latin typeface="Arial"/>
                <a:cs typeface="Arial"/>
              </a:rPr>
              <a:t>TIC</a:t>
            </a:r>
            <a:r>
              <a:rPr sz="1600" b="1" spc="-25" dirty="0">
                <a:latin typeface="Arial"/>
                <a:cs typeface="Arial"/>
              </a:rPr>
              <a:t>O</a:t>
            </a:r>
            <a:r>
              <a:rPr sz="1600" b="1" spc="-15" dirty="0">
                <a:latin typeface="Arial"/>
                <a:cs typeface="Arial"/>
              </a:rPr>
              <a:t>S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SUPERFI</a:t>
            </a:r>
            <a:r>
              <a:rPr sz="1600" b="1" spc="-20" dirty="0">
                <a:latin typeface="Arial"/>
                <a:cs typeface="Arial"/>
              </a:rPr>
              <a:t>C</a:t>
            </a:r>
            <a:r>
              <a:rPr sz="1600" b="1" spc="-5" dirty="0">
                <a:latin typeface="Arial"/>
                <a:cs typeface="Arial"/>
              </a:rPr>
              <a:t>I</a:t>
            </a:r>
            <a:r>
              <a:rPr sz="1600" b="1" spc="-70" dirty="0">
                <a:latin typeface="Arial"/>
                <a:cs typeface="Arial"/>
              </a:rPr>
              <a:t>A</a:t>
            </a:r>
            <a:r>
              <a:rPr sz="1600" b="1" spc="-10" dirty="0">
                <a:latin typeface="Arial"/>
                <a:cs typeface="Arial"/>
              </a:rPr>
              <a:t>LES: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Retro</a:t>
            </a:r>
            <a:r>
              <a:rPr sz="1600" b="1" spc="-20" dirty="0">
                <a:latin typeface="Arial"/>
                <a:cs typeface="Arial"/>
              </a:rPr>
              <a:t>f</a:t>
            </a:r>
            <a:r>
              <a:rPr sz="1600" b="1" spc="-10" dirty="0">
                <a:latin typeface="Arial"/>
                <a:cs typeface="Arial"/>
              </a:rPr>
              <a:t>aríngeo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La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eral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Pa</a:t>
            </a:r>
            <a:r>
              <a:rPr sz="1600" b="1" spc="-5" dirty="0">
                <a:latin typeface="Arial"/>
                <a:cs typeface="Arial"/>
              </a:rPr>
              <a:t>r</a:t>
            </a:r>
            <a:r>
              <a:rPr sz="1600" b="1" spc="-10" dirty="0">
                <a:latin typeface="Arial"/>
                <a:cs typeface="Arial"/>
              </a:rPr>
              <a:t>o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ídeo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Mandi</a:t>
            </a:r>
            <a:r>
              <a:rPr sz="1600" b="1" spc="-20" dirty="0">
                <a:latin typeface="Arial"/>
                <a:cs typeface="Arial"/>
              </a:rPr>
              <a:t>b</a:t>
            </a:r>
            <a:r>
              <a:rPr sz="1600" b="1" spc="-10" dirty="0">
                <a:latin typeface="Arial"/>
                <a:cs typeface="Arial"/>
              </a:rPr>
              <a:t>ular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Cer</a:t>
            </a:r>
            <a:r>
              <a:rPr sz="1600" b="1" spc="-45" dirty="0">
                <a:latin typeface="Arial"/>
                <a:cs typeface="Arial"/>
              </a:rPr>
              <a:t>v</a:t>
            </a:r>
            <a:r>
              <a:rPr sz="1600" b="1" spc="-10" dirty="0">
                <a:latin typeface="Arial"/>
                <a:cs typeface="Arial"/>
              </a:rPr>
              <a:t>ical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Superficial</a:t>
            </a:r>
            <a:r>
              <a:rPr lang="en-US" sz="1600" b="1" spc="-10" dirty="0">
                <a:latin typeface="Arial"/>
                <a:cs typeface="Arial"/>
              </a:rPr>
              <a:t> o Pre-</a:t>
            </a:r>
            <a:r>
              <a:rPr lang="en-US" sz="1600" b="1" spc="-10" dirty="0" err="1">
                <a:latin typeface="Arial"/>
                <a:cs typeface="Arial"/>
              </a:rPr>
              <a:t>escapular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5" dirty="0">
                <a:latin typeface="Arial"/>
                <a:cs typeface="Arial"/>
              </a:rPr>
              <a:t>Su</a:t>
            </a:r>
            <a:r>
              <a:rPr sz="1600" b="1" spc="-20" dirty="0">
                <a:latin typeface="Arial"/>
                <a:cs typeface="Arial"/>
              </a:rPr>
              <a:t>b</a:t>
            </a:r>
            <a:r>
              <a:rPr sz="1600" b="1" spc="-10" dirty="0">
                <a:latin typeface="Arial"/>
                <a:cs typeface="Arial"/>
              </a:rPr>
              <a:t>iliaco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In</a:t>
            </a:r>
            <a:r>
              <a:rPr sz="1600" b="1" spc="-20" dirty="0">
                <a:latin typeface="Arial"/>
                <a:cs typeface="Arial"/>
              </a:rPr>
              <a:t>g</a:t>
            </a:r>
            <a:r>
              <a:rPr sz="1600" b="1" spc="-10" dirty="0">
                <a:latin typeface="Arial"/>
                <a:cs typeface="Arial"/>
              </a:rPr>
              <a:t>ui</a:t>
            </a:r>
            <a:r>
              <a:rPr sz="1600" b="1" spc="-20" dirty="0">
                <a:latin typeface="Arial"/>
                <a:cs typeface="Arial"/>
              </a:rPr>
              <a:t>n</a:t>
            </a:r>
            <a:r>
              <a:rPr sz="1600" b="1" spc="-10" dirty="0">
                <a:latin typeface="Arial"/>
                <a:cs typeface="Arial"/>
              </a:rPr>
              <a:t>al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Superficial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</a:t>
            </a:r>
            <a:r>
              <a:rPr sz="1600" b="1" spc="-25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amario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escro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al)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0" dirty="0">
                <a:latin typeface="Arial"/>
                <a:cs typeface="Arial"/>
              </a:rPr>
              <a:t>Poplí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eo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Pro</a:t>
            </a:r>
            <a:r>
              <a:rPr sz="1600" b="1" spc="-20" dirty="0">
                <a:latin typeface="Arial"/>
                <a:cs typeface="Arial"/>
              </a:rPr>
              <a:t>f</a:t>
            </a:r>
            <a:r>
              <a:rPr sz="1600" b="1" spc="-10" dirty="0">
                <a:latin typeface="Arial"/>
                <a:cs typeface="Arial"/>
              </a:rPr>
              <a:t>u</a:t>
            </a:r>
            <a:r>
              <a:rPr sz="1600" b="1" spc="-20" dirty="0">
                <a:latin typeface="Arial"/>
                <a:cs typeface="Arial"/>
              </a:rPr>
              <a:t>n</a:t>
            </a:r>
            <a:r>
              <a:rPr sz="1600" b="1" spc="-10" dirty="0">
                <a:latin typeface="Arial"/>
                <a:cs typeface="Arial"/>
              </a:rPr>
              <a:t>do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35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u</a:t>
            </a:r>
            <a:r>
              <a:rPr sz="1600" b="1" spc="-20" dirty="0">
                <a:latin typeface="Arial"/>
                <a:cs typeface="Arial"/>
              </a:rPr>
              <a:t>b</a:t>
            </a:r>
            <a:r>
              <a:rPr sz="1600" b="1" spc="-10" dirty="0">
                <a:latin typeface="Arial"/>
                <a:cs typeface="Arial"/>
              </a:rPr>
              <a:t>eral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25" dirty="0">
                <a:latin typeface="Arial"/>
                <a:cs typeface="Arial"/>
              </a:rPr>
              <a:t>G</a:t>
            </a:r>
            <a:r>
              <a:rPr sz="1600" b="1" spc="-10" dirty="0">
                <a:latin typeface="Arial"/>
                <a:cs typeface="Arial"/>
              </a:rPr>
              <a:t>lú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eo</a:t>
            </a:r>
            <a:endParaRPr sz="1600" dirty="0">
              <a:latin typeface="Arial"/>
              <a:cs typeface="Arial"/>
            </a:endParaRPr>
          </a:p>
          <a:p>
            <a:pPr marL="1006475" indent="-457200">
              <a:lnSpc>
                <a:spcPct val="100000"/>
              </a:lnSpc>
              <a:buFont typeface="Arial"/>
              <a:buAutoNum type="arabicPeriod"/>
              <a:tabLst>
                <a:tab pos="1006475" algn="l"/>
              </a:tabLst>
            </a:pPr>
            <a:r>
              <a:rPr sz="1600" b="1" spc="-15" dirty="0">
                <a:latin typeface="Arial"/>
                <a:cs typeface="Arial"/>
              </a:rPr>
              <a:t>Re</a:t>
            </a:r>
            <a:r>
              <a:rPr sz="1600" b="1" spc="-20" dirty="0">
                <a:latin typeface="Arial"/>
                <a:cs typeface="Arial"/>
              </a:rPr>
              <a:t>t</a:t>
            </a:r>
            <a:r>
              <a:rPr sz="1600" b="1" spc="-10" dirty="0">
                <a:latin typeface="Arial"/>
                <a:cs typeface="Arial"/>
              </a:rPr>
              <a:t>ro</a:t>
            </a:r>
            <a:r>
              <a:rPr sz="1600" b="1" spc="-20" dirty="0">
                <a:latin typeface="Arial"/>
                <a:cs typeface="Arial"/>
              </a:rPr>
              <a:t>f</a:t>
            </a:r>
            <a:r>
              <a:rPr sz="1600" b="1" spc="-10" dirty="0">
                <a:latin typeface="Arial"/>
                <a:cs typeface="Arial"/>
              </a:rPr>
              <a:t>arín</a:t>
            </a:r>
            <a:r>
              <a:rPr sz="1600" b="1" spc="-20" dirty="0">
                <a:latin typeface="Arial"/>
                <a:cs typeface="Arial"/>
              </a:rPr>
              <a:t>g</a:t>
            </a:r>
            <a:r>
              <a:rPr sz="1600" b="1" spc="-10" dirty="0">
                <a:latin typeface="Arial"/>
                <a:cs typeface="Arial"/>
              </a:rPr>
              <a:t>eo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Med</a:t>
            </a:r>
            <a:r>
              <a:rPr sz="1600" b="1" spc="-10" dirty="0">
                <a:latin typeface="Arial"/>
                <a:cs typeface="Arial"/>
              </a:rPr>
              <a:t>io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15000" y="2819400"/>
            <a:ext cx="2892425" cy="3816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445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33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882" y="3431095"/>
            <a:ext cx="4417568" cy="2853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00" y="2819400"/>
            <a:ext cx="2892425" cy="381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609959"/>
            <a:ext cx="2300605" cy="19177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171450">
              <a:lnSpc>
                <a:spcPts val="5760"/>
              </a:lnSpc>
            </a:pP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55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ODO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: LAMIN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DO</a:t>
            </a:r>
            <a:endParaRPr sz="2400" dirty="0">
              <a:latin typeface="Arial"/>
              <a:cs typeface="Arial"/>
            </a:endParaRPr>
          </a:p>
          <a:p>
            <a:pPr marL="91440">
              <a:lnSpc>
                <a:spcPts val="2210"/>
              </a:lnSpc>
            </a:pP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NO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OS</a:t>
            </a:r>
            <a:endParaRPr sz="2400" dirty="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LIN</a:t>
            </a:r>
            <a:r>
              <a:rPr sz="2400" b="1" spc="-140" dirty="0">
                <a:latin typeface="Arial"/>
                <a:cs typeface="Arial"/>
              </a:rPr>
              <a:t>F</a:t>
            </a:r>
            <a:r>
              <a:rPr sz="2400" b="1" spc="-18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TICOS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2400" y="228600"/>
            <a:ext cx="3014599" cy="3276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6100" y="3284601"/>
            <a:ext cx="4464050" cy="3310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7170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38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6100" y="3284601"/>
            <a:ext cx="4464050" cy="3309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3850" y="1412875"/>
            <a:ext cx="5616575" cy="18910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48640" marR="287020" indent="-4572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10" dirty="0">
                <a:latin typeface="Arial"/>
                <a:cs typeface="Arial"/>
              </a:rPr>
              <a:t>.</a:t>
            </a:r>
            <a:r>
              <a:rPr sz="2000" b="1" dirty="0">
                <a:latin typeface="Arial"/>
                <a:cs typeface="Arial"/>
              </a:rPr>
              <a:t>-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</a:t>
            </a:r>
            <a:r>
              <a:rPr sz="2000" b="1" spc="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 </a:t>
            </a:r>
            <a:r>
              <a:rPr sz="2000" b="1" spc="-155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ES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nódu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os 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infáticos: 2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N.L.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Mandib</a:t>
            </a:r>
            <a:r>
              <a:rPr sz="2000" b="1" spc="-10" dirty="0">
                <a:latin typeface="Arial"/>
                <a:cs typeface="Arial"/>
              </a:rPr>
              <a:t>u</a:t>
            </a:r>
            <a:r>
              <a:rPr sz="2000" b="1" dirty="0">
                <a:latin typeface="Arial"/>
                <a:cs typeface="Arial"/>
              </a:rPr>
              <a:t>lares</a:t>
            </a:r>
            <a:endParaRPr sz="200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N.L.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Parotídeos</a:t>
            </a:r>
            <a:endParaRPr sz="200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N.L.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</a:t>
            </a:r>
            <a:r>
              <a:rPr sz="2000" b="1" spc="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rofarí</a:t>
            </a:r>
            <a:r>
              <a:rPr sz="2000" b="1" spc="-1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geos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latera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N.L.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Retro</a:t>
            </a:r>
            <a:r>
              <a:rPr sz="2000" b="1" spc="5" dirty="0">
                <a:latin typeface="Arial"/>
                <a:cs typeface="Arial"/>
              </a:rPr>
              <a:t>f</a:t>
            </a:r>
            <a:r>
              <a:rPr sz="2000" b="1" dirty="0">
                <a:latin typeface="Arial"/>
                <a:cs typeface="Arial"/>
              </a:rPr>
              <a:t>aríngeos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med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9373" y="523558"/>
            <a:ext cx="3945254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n-US" sz="2400" b="1" dirty="0" err="1">
                <a:latin typeface="Arial"/>
                <a:cs typeface="Arial"/>
              </a:rPr>
              <a:t>Ins</a:t>
            </a:r>
            <a:r>
              <a:rPr lang="en-US" sz="2400" b="1" spc="-10" dirty="0" err="1">
                <a:latin typeface="Arial"/>
                <a:cs typeface="Arial"/>
              </a:rPr>
              <a:t>p</a:t>
            </a:r>
            <a:r>
              <a:rPr lang="en-US" sz="2400" b="1" dirty="0" err="1">
                <a:latin typeface="Arial"/>
                <a:cs typeface="Arial"/>
              </a:rPr>
              <a:t>e</a:t>
            </a:r>
            <a:r>
              <a:rPr lang="en-US" sz="2400" b="1" spc="-10" dirty="0" err="1">
                <a:latin typeface="Arial"/>
                <a:cs typeface="Arial"/>
              </a:rPr>
              <a:t>c</a:t>
            </a:r>
            <a:r>
              <a:rPr lang="en-US" sz="2400" b="1" dirty="0" err="1">
                <a:latin typeface="Arial"/>
                <a:cs typeface="Arial"/>
              </a:rPr>
              <a:t>ción</a:t>
            </a:r>
            <a:r>
              <a:rPr lang="en-US" sz="2400" b="1" dirty="0">
                <a:latin typeface="Arial"/>
                <a:cs typeface="Arial"/>
              </a:rPr>
              <a:t> de C</a:t>
            </a:r>
            <a:r>
              <a:rPr lang="en-US" sz="2400" b="1" spc="-10" dirty="0">
                <a:latin typeface="Arial"/>
                <a:cs typeface="Arial"/>
              </a:rPr>
              <a:t>a</a:t>
            </a:r>
            <a:r>
              <a:rPr lang="en-US" sz="2400" b="1" dirty="0">
                <a:latin typeface="Arial"/>
                <a:cs typeface="Arial"/>
              </a:rPr>
              <a:t>b</a:t>
            </a:r>
            <a:r>
              <a:rPr lang="en-US" sz="2400" b="1" spc="-10" dirty="0">
                <a:latin typeface="Arial"/>
                <a:cs typeface="Arial"/>
              </a:rPr>
              <a:t>e</a:t>
            </a:r>
            <a:r>
              <a:rPr lang="en-US" sz="2400" b="1" dirty="0">
                <a:latin typeface="Arial"/>
                <a:cs typeface="Arial"/>
              </a:rPr>
              <a:t>za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5375" y="981138"/>
            <a:ext cx="1073150" cy="3670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Métod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087" y="188976"/>
            <a:ext cx="7561580" cy="5672455"/>
          </a:xfrm>
          <a:custGeom>
            <a:avLst/>
            <a:gdLst/>
            <a:ahLst/>
            <a:cxnLst/>
            <a:rect l="l" t="t" r="r" b="b"/>
            <a:pathLst>
              <a:path w="7561580" h="5672455">
                <a:moveTo>
                  <a:pt x="0" y="5672074"/>
                </a:moveTo>
                <a:lnTo>
                  <a:pt x="7561199" y="5672074"/>
                </a:lnTo>
                <a:lnTo>
                  <a:pt x="7561199" y="0"/>
                </a:lnTo>
                <a:lnTo>
                  <a:pt x="0" y="0"/>
                </a:lnTo>
                <a:lnTo>
                  <a:pt x="0" y="5672074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7087" y="188976"/>
            <a:ext cx="7561199" cy="5672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68601" y="6092825"/>
            <a:ext cx="4383405" cy="3077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n-US" sz="2000" b="1" dirty="0" err="1">
                <a:latin typeface="Arial"/>
                <a:cs typeface="Arial"/>
              </a:rPr>
              <a:t>Ins</a:t>
            </a:r>
            <a:r>
              <a:rPr lang="en-US" sz="2000" b="1" spc="-10" dirty="0" err="1">
                <a:latin typeface="Arial"/>
                <a:cs typeface="Arial"/>
              </a:rPr>
              <a:t>p</a:t>
            </a:r>
            <a:r>
              <a:rPr lang="en-US" sz="2000" b="1" dirty="0" err="1">
                <a:latin typeface="Arial"/>
                <a:cs typeface="Arial"/>
              </a:rPr>
              <a:t>eccion</a:t>
            </a:r>
            <a:r>
              <a:rPr lang="en-US" sz="2000" b="1" spc="-25" dirty="0">
                <a:latin typeface="Arial"/>
                <a:cs typeface="Arial"/>
              </a:rPr>
              <a:t> </a:t>
            </a:r>
            <a:r>
              <a:rPr lang="en-US" sz="2000" b="1" spc="-25" dirty="0" err="1">
                <a:latin typeface="Arial"/>
                <a:cs typeface="Arial"/>
              </a:rPr>
              <a:t>e</a:t>
            </a:r>
            <a:r>
              <a:rPr lang="en-US" sz="2000" b="1" dirty="0" err="1">
                <a:latin typeface="Arial"/>
                <a:cs typeface="Arial"/>
              </a:rPr>
              <a:t>n</a:t>
            </a:r>
            <a:r>
              <a:rPr lang="en-US" sz="2000" b="1" spc="5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Por</a:t>
            </a:r>
            <a:r>
              <a:rPr lang="en-US" sz="2000" b="1" spc="-145" dirty="0" err="1">
                <a:latin typeface="Arial"/>
                <a:cs typeface="Arial"/>
              </a:rPr>
              <a:t>t</a:t>
            </a:r>
            <a:r>
              <a:rPr lang="en-US" sz="2000" b="1" dirty="0" err="1">
                <a:latin typeface="Arial"/>
                <a:cs typeface="Arial"/>
              </a:rPr>
              <a:t>a</a:t>
            </a:r>
            <a:r>
              <a:rPr lang="en-US" sz="2000" b="1" spc="5" dirty="0" err="1">
                <a:latin typeface="Arial"/>
                <a:cs typeface="Arial"/>
              </a:rPr>
              <a:t>c</a:t>
            </a:r>
            <a:r>
              <a:rPr lang="en-US" sz="2000" b="1" dirty="0" err="1">
                <a:latin typeface="Arial"/>
                <a:cs typeface="Arial"/>
              </a:rPr>
              <a:t>a</a:t>
            </a:r>
            <a:r>
              <a:rPr lang="en-US" sz="2000" b="1" spc="5" dirty="0" err="1">
                <a:latin typeface="Arial"/>
                <a:cs typeface="Arial"/>
              </a:rPr>
              <a:t>b</a:t>
            </a:r>
            <a:r>
              <a:rPr lang="en-US" sz="2000" b="1" dirty="0" err="1">
                <a:latin typeface="Arial"/>
                <a:cs typeface="Arial"/>
              </a:rPr>
              <a:t>ezas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981075"/>
            <a:ext cx="7273925" cy="4911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1476" y="6092825"/>
            <a:ext cx="4292600" cy="33855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200" b="1" dirty="0">
                <a:latin typeface="Arial"/>
                <a:cs typeface="Arial"/>
              </a:rPr>
              <a:t>Nó</a:t>
            </a:r>
            <a:r>
              <a:rPr sz="2200" b="1" spc="-10" dirty="0">
                <a:latin typeface="Arial"/>
                <a:cs typeface="Arial"/>
              </a:rPr>
              <a:t>d</a:t>
            </a:r>
            <a:r>
              <a:rPr sz="2200" b="1" dirty="0">
                <a:latin typeface="Arial"/>
                <a:cs typeface="Arial"/>
              </a:rPr>
              <a:t>ulo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Linfático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Mandibular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83917" y="1773173"/>
            <a:ext cx="1286510" cy="4256405"/>
          </a:xfrm>
          <a:custGeom>
            <a:avLst/>
            <a:gdLst/>
            <a:ahLst/>
            <a:cxnLst/>
            <a:rect l="l" t="t" r="r" b="b"/>
            <a:pathLst>
              <a:path w="1286510" h="4256405">
                <a:moveTo>
                  <a:pt x="1176481" y="156904"/>
                </a:moveTo>
                <a:lnTo>
                  <a:pt x="0" y="4240301"/>
                </a:lnTo>
                <a:lnTo>
                  <a:pt x="54990" y="4256125"/>
                </a:lnTo>
                <a:lnTo>
                  <a:pt x="1231477" y="172762"/>
                </a:lnTo>
                <a:lnTo>
                  <a:pt x="1176481" y="156904"/>
                </a:lnTo>
                <a:close/>
              </a:path>
              <a:path w="1286510" h="4256405">
                <a:moveTo>
                  <a:pt x="1275423" y="129412"/>
                </a:moveTo>
                <a:lnTo>
                  <a:pt x="1184402" y="129412"/>
                </a:lnTo>
                <a:lnTo>
                  <a:pt x="1239393" y="145287"/>
                </a:lnTo>
                <a:lnTo>
                  <a:pt x="1231477" y="172762"/>
                </a:lnTo>
                <a:lnTo>
                  <a:pt x="1286383" y="188595"/>
                </a:lnTo>
                <a:lnTo>
                  <a:pt x="1275423" y="129412"/>
                </a:lnTo>
                <a:close/>
              </a:path>
              <a:path w="1286510" h="4256405">
                <a:moveTo>
                  <a:pt x="1184402" y="129412"/>
                </a:moveTo>
                <a:lnTo>
                  <a:pt x="1176481" y="156904"/>
                </a:lnTo>
                <a:lnTo>
                  <a:pt x="1231477" y="172762"/>
                </a:lnTo>
                <a:lnTo>
                  <a:pt x="1239393" y="145287"/>
                </a:lnTo>
                <a:lnTo>
                  <a:pt x="1184402" y="129412"/>
                </a:lnTo>
                <a:close/>
              </a:path>
              <a:path w="1286510" h="4256405">
                <a:moveTo>
                  <a:pt x="1251458" y="0"/>
                </a:moveTo>
                <a:lnTo>
                  <a:pt x="1121663" y="141097"/>
                </a:lnTo>
                <a:lnTo>
                  <a:pt x="1176481" y="156904"/>
                </a:lnTo>
                <a:lnTo>
                  <a:pt x="1184402" y="129412"/>
                </a:lnTo>
                <a:lnTo>
                  <a:pt x="1275423" y="129412"/>
                </a:lnTo>
                <a:lnTo>
                  <a:pt x="125145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86000" y="523875"/>
            <a:ext cx="3945254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n-US" sz="2400" b="1" dirty="0" err="1">
                <a:latin typeface="Arial"/>
                <a:cs typeface="Arial"/>
              </a:rPr>
              <a:t>Ins</a:t>
            </a:r>
            <a:r>
              <a:rPr lang="en-US" sz="2400" b="1" spc="-10" dirty="0" err="1">
                <a:latin typeface="Arial"/>
                <a:cs typeface="Arial"/>
              </a:rPr>
              <a:t>p</a:t>
            </a:r>
            <a:r>
              <a:rPr lang="en-US" sz="2400" b="1" dirty="0" err="1">
                <a:latin typeface="Arial"/>
                <a:cs typeface="Arial"/>
              </a:rPr>
              <a:t>e</a:t>
            </a:r>
            <a:r>
              <a:rPr lang="en-US" sz="2400" b="1" spc="-10" dirty="0" err="1">
                <a:latin typeface="Arial"/>
                <a:cs typeface="Arial"/>
              </a:rPr>
              <a:t>c</a:t>
            </a:r>
            <a:r>
              <a:rPr lang="en-US" sz="2400" b="1" dirty="0" err="1">
                <a:latin typeface="Arial"/>
                <a:cs typeface="Arial"/>
              </a:rPr>
              <a:t>ción</a:t>
            </a:r>
            <a:r>
              <a:rPr lang="en-US" sz="2400" b="1" dirty="0">
                <a:latin typeface="Arial"/>
                <a:cs typeface="Arial"/>
              </a:rPr>
              <a:t> de c</a:t>
            </a:r>
            <a:r>
              <a:rPr lang="en-US" sz="2400" b="1" spc="-10" dirty="0">
                <a:latin typeface="Arial"/>
                <a:cs typeface="Arial"/>
              </a:rPr>
              <a:t>a</a:t>
            </a:r>
            <a:r>
              <a:rPr lang="en-US" sz="2400" b="1" dirty="0">
                <a:latin typeface="Arial"/>
                <a:cs typeface="Arial"/>
              </a:rPr>
              <a:t>b</a:t>
            </a:r>
            <a:r>
              <a:rPr lang="en-US" sz="2400" b="1" spc="-10" dirty="0">
                <a:latin typeface="Arial"/>
                <a:cs typeface="Arial"/>
              </a:rPr>
              <a:t>e</a:t>
            </a:r>
            <a:r>
              <a:rPr lang="en-US" sz="2400" b="1" dirty="0">
                <a:latin typeface="Arial"/>
                <a:cs typeface="Arial"/>
              </a:rPr>
              <a:t>za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650" y="692150"/>
            <a:ext cx="4267200" cy="568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96026" y="3716273"/>
            <a:ext cx="1589405" cy="11874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8255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 Linfático P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rotídeo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5375" y="3320541"/>
            <a:ext cx="2096770" cy="641350"/>
          </a:xfrm>
          <a:custGeom>
            <a:avLst/>
            <a:gdLst/>
            <a:ahLst/>
            <a:cxnLst/>
            <a:rect l="l" t="t" r="r" b="b"/>
            <a:pathLst>
              <a:path w="2096770" h="641350">
                <a:moveTo>
                  <a:pt x="172880" y="55108"/>
                </a:moveTo>
                <a:lnTo>
                  <a:pt x="157677" y="110201"/>
                </a:lnTo>
                <a:lnTo>
                  <a:pt x="2081529" y="640842"/>
                </a:lnTo>
                <a:lnTo>
                  <a:pt x="2096770" y="585724"/>
                </a:lnTo>
                <a:lnTo>
                  <a:pt x="172880" y="55108"/>
                </a:lnTo>
                <a:close/>
              </a:path>
              <a:path w="2096770" h="641350">
                <a:moveTo>
                  <a:pt x="188087" y="0"/>
                </a:moveTo>
                <a:lnTo>
                  <a:pt x="0" y="36957"/>
                </a:lnTo>
                <a:lnTo>
                  <a:pt x="142494" y="165227"/>
                </a:lnTo>
                <a:lnTo>
                  <a:pt x="157677" y="110201"/>
                </a:lnTo>
                <a:lnTo>
                  <a:pt x="130175" y="102616"/>
                </a:lnTo>
                <a:lnTo>
                  <a:pt x="145287" y="47498"/>
                </a:lnTo>
                <a:lnTo>
                  <a:pt x="174980" y="47498"/>
                </a:lnTo>
                <a:lnTo>
                  <a:pt x="188087" y="0"/>
                </a:lnTo>
                <a:close/>
              </a:path>
              <a:path w="2096770" h="641350">
                <a:moveTo>
                  <a:pt x="145287" y="47498"/>
                </a:moveTo>
                <a:lnTo>
                  <a:pt x="130175" y="102616"/>
                </a:lnTo>
                <a:lnTo>
                  <a:pt x="157677" y="110201"/>
                </a:lnTo>
                <a:lnTo>
                  <a:pt x="172880" y="55108"/>
                </a:lnTo>
                <a:lnTo>
                  <a:pt x="145287" y="47498"/>
                </a:lnTo>
                <a:close/>
              </a:path>
              <a:path w="2096770" h="641350">
                <a:moveTo>
                  <a:pt x="174980" y="47498"/>
                </a:moveTo>
                <a:lnTo>
                  <a:pt x="145287" y="47498"/>
                </a:lnTo>
                <a:lnTo>
                  <a:pt x="172880" y="55108"/>
                </a:lnTo>
                <a:lnTo>
                  <a:pt x="174980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08625" y="789051"/>
            <a:ext cx="2673350" cy="738664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99135" marR="165100" indent="-611505">
              <a:lnSpc>
                <a:spcPct val="100000"/>
              </a:lnSpc>
            </a:pPr>
            <a:r>
              <a:rPr lang="en-US" sz="2400" b="1" dirty="0" err="1">
                <a:latin typeface="Arial"/>
                <a:cs typeface="Arial"/>
              </a:rPr>
              <a:t>Ins</a:t>
            </a:r>
            <a:r>
              <a:rPr lang="en-US" sz="2400" b="1" spc="-10" dirty="0" err="1">
                <a:latin typeface="Arial"/>
                <a:cs typeface="Arial"/>
              </a:rPr>
              <a:t>p</a:t>
            </a:r>
            <a:r>
              <a:rPr lang="en-US" sz="2400" b="1" dirty="0" err="1">
                <a:latin typeface="Arial"/>
                <a:cs typeface="Arial"/>
              </a:rPr>
              <a:t>e</a:t>
            </a:r>
            <a:r>
              <a:rPr lang="en-US" sz="2400" b="1" spc="-10" dirty="0" err="1">
                <a:latin typeface="Arial"/>
                <a:cs typeface="Arial"/>
              </a:rPr>
              <a:t>c</a:t>
            </a:r>
            <a:r>
              <a:rPr lang="en-US" sz="2400" b="1" dirty="0" err="1">
                <a:latin typeface="Arial"/>
                <a:cs typeface="Arial"/>
              </a:rPr>
              <a:t>ción</a:t>
            </a:r>
            <a:r>
              <a:rPr lang="en-US" sz="2400" b="1" dirty="0">
                <a:latin typeface="Arial"/>
                <a:cs typeface="Arial"/>
              </a:rPr>
              <a:t> de c</a:t>
            </a:r>
            <a:r>
              <a:rPr lang="en-US" sz="2400" b="1" spc="-10" dirty="0">
                <a:latin typeface="Arial"/>
                <a:cs typeface="Arial"/>
              </a:rPr>
              <a:t>a</a:t>
            </a:r>
            <a:r>
              <a:rPr lang="en-US" sz="2400" b="1" dirty="0">
                <a:latin typeface="Arial"/>
                <a:cs typeface="Arial"/>
              </a:rPr>
              <a:t>b</a:t>
            </a:r>
            <a:r>
              <a:rPr lang="en-US" sz="2400" b="1" spc="-10" dirty="0">
                <a:latin typeface="Arial"/>
                <a:cs typeface="Arial"/>
              </a:rPr>
              <a:t>e</a:t>
            </a:r>
            <a:r>
              <a:rPr lang="en-US" sz="2400" b="1" dirty="0">
                <a:latin typeface="Arial"/>
                <a:cs typeface="Arial"/>
              </a:rPr>
              <a:t>za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8760" y="5024189"/>
            <a:ext cx="4977130" cy="1528445"/>
          </a:xfrm>
          <a:custGeom>
            <a:avLst/>
            <a:gdLst/>
            <a:ahLst/>
            <a:cxnLst/>
            <a:rect l="l" t="t" r="r" b="b"/>
            <a:pathLst>
              <a:path w="4977130" h="1528445">
                <a:moveTo>
                  <a:pt x="164037" y="78272"/>
                </a:moveTo>
                <a:lnTo>
                  <a:pt x="108967" y="92115"/>
                </a:lnTo>
                <a:lnTo>
                  <a:pt x="148147" y="133257"/>
                </a:lnTo>
                <a:lnTo>
                  <a:pt x="4961064" y="1527880"/>
                </a:lnTo>
                <a:lnTo>
                  <a:pt x="4976939" y="1472990"/>
                </a:lnTo>
                <a:lnTo>
                  <a:pt x="164037" y="78272"/>
                </a:lnTo>
                <a:close/>
              </a:path>
              <a:path w="4977130" h="1528445">
                <a:moveTo>
                  <a:pt x="252761" y="0"/>
                </a:moveTo>
                <a:lnTo>
                  <a:pt x="239966" y="311"/>
                </a:lnTo>
                <a:lnTo>
                  <a:pt x="0" y="60509"/>
                </a:lnTo>
                <a:lnTo>
                  <a:pt x="170624" y="239833"/>
                </a:lnTo>
                <a:lnTo>
                  <a:pt x="172674" y="241777"/>
                </a:lnTo>
                <a:lnTo>
                  <a:pt x="181934" y="246895"/>
                </a:lnTo>
                <a:lnTo>
                  <a:pt x="192711" y="247700"/>
                </a:lnTo>
                <a:lnTo>
                  <a:pt x="204335" y="243672"/>
                </a:lnTo>
                <a:lnTo>
                  <a:pt x="212026" y="200336"/>
                </a:lnTo>
                <a:lnTo>
                  <a:pt x="148147" y="133257"/>
                </a:lnTo>
                <a:lnTo>
                  <a:pt x="46545" y="103816"/>
                </a:lnTo>
                <a:lnTo>
                  <a:pt x="62420" y="48825"/>
                </a:lnTo>
                <a:lnTo>
                  <a:pt x="265773" y="48825"/>
                </a:lnTo>
                <a:lnTo>
                  <a:pt x="271370" y="41535"/>
                </a:lnTo>
                <a:lnTo>
                  <a:pt x="274176" y="29413"/>
                </a:lnTo>
                <a:lnTo>
                  <a:pt x="272131" y="14494"/>
                </a:lnTo>
                <a:lnTo>
                  <a:pt x="264016" y="5066"/>
                </a:lnTo>
                <a:lnTo>
                  <a:pt x="252761" y="0"/>
                </a:lnTo>
                <a:close/>
              </a:path>
              <a:path w="4977130" h="1528445">
                <a:moveTo>
                  <a:pt x="62420" y="48825"/>
                </a:moveTo>
                <a:lnTo>
                  <a:pt x="46545" y="103816"/>
                </a:lnTo>
                <a:lnTo>
                  <a:pt x="148147" y="133257"/>
                </a:lnTo>
                <a:lnTo>
                  <a:pt x="120352" y="104070"/>
                </a:lnTo>
                <a:lnTo>
                  <a:pt x="61404" y="104070"/>
                </a:lnTo>
                <a:lnTo>
                  <a:pt x="75120" y="56572"/>
                </a:lnTo>
                <a:lnTo>
                  <a:pt x="89153" y="56572"/>
                </a:lnTo>
                <a:lnTo>
                  <a:pt x="62420" y="48825"/>
                </a:lnTo>
                <a:close/>
              </a:path>
              <a:path w="4977130" h="1528445">
                <a:moveTo>
                  <a:pt x="75120" y="56572"/>
                </a:moveTo>
                <a:lnTo>
                  <a:pt x="61404" y="104070"/>
                </a:lnTo>
                <a:lnTo>
                  <a:pt x="108967" y="92115"/>
                </a:lnTo>
                <a:lnTo>
                  <a:pt x="75120" y="56572"/>
                </a:lnTo>
                <a:close/>
              </a:path>
              <a:path w="4977130" h="1528445">
                <a:moveTo>
                  <a:pt x="108967" y="92115"/>
                </a:moveTo>
                <a:lnTo>
                  <a:pt x="61404" y="104070"/>
                </a:lnTo>
                <a:lnTo>
                  <a:pt x="120352" y="104070"/>
                </a:lnTo>
                <a:lnTo>
                  <a:pt x="108967" y="92115"/>
                </a:lnTo>
                <a:close/>
              </a:path>
              <a:path w="4977130" h="1528445">
                <a:moveTo>
                  <a:pt x="89153" y="56572"/>
                </a:moveTo>
                <a:lnTo>
                  <a:pt x="75120" y="56572"/>
                </a:lnTo>
                <a:lnTo>
                  <a:pt x="108967" y="92115"/>
                </a:lnTo>
                <a:lnTo>
                  <a:pt x="164037" y="78272"/>
                </a:lnTo>
                <a:lnTo>
                  <a:pt x="89153" y="56572"/>
                </a:lnTo>
                <a:close/>
              </a:path>
              <a:path w="4977130" h="1528445">
                <a:moveTo>
                  <a:pt x="265773" y="48825"/>
                </a:moveTo>
                <a:lnTo>
                  <a:pt x="62420" y="48825"/>
                </a:lnTo>
                <a:lnTo>
                  <a:pt x="164037" y="78272"/>
                </a:lnTo>
                <a:lnTo>
                  <a:pt x="254646" y="55497"/>
                </a:lnTo>
                <a:lnTo>
                  <a:pt x="264573" y="50388"/>
                </a:lnTo>
                <a:lnTo>
                  <a:pt x="265773" y="488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3448" y="1876656"/>
            <a:ext cx="3099435" cy="357505"/>
          </a:xfrm>
          <a:custGeom>
            <a:avLst/>
            <a:gdLst/>
            <a:ahLst/>
            <a:cxnLst/>
            <a:rect l="l" t="t" r="r" b="b"/>
            <a:pathLst>
              <a:path w="3099435" h="357505">
                <a:moveTo>
                  <a:pt x="163727" y="95238"/>
                </a:moveTo>
                <a:lnTo>
                  <a:pt x="113103" y="120290"/>
                </a:lnTo>
                <a:lnTo>
                  <a:pt x="160071" y="152281"/>
                </a:lnTo>
                <a:lnTo>
                  <a:pt x="3095371" y="356892"/>
                </a:lnTo>
                <a:lnTo>
                  <a:pt x="3099307" y="299869"/>
                </a:lnTo>
                <a:lnTo>
                  <a:pt x="163727" y="95238"/>
                </a:lnTo>
                <a:close/>
              </a:path>
              <a:path w="3099435" h="357505">
                <a:moveTo>
                  <a:pt x="233817" y="0"/>
                </a:moveTo>
                <a:lnTo>
                  <a:pt x="221868" y="2943"/>
                </a:lnTo>
                <a:lnTo>
                  <a:pt x="0" y="112417"/>
                </a:lnTo>
                <a:lnTo>
                  <a:pt x="204597" y="251736"/>
                </a:lnTo>
                <a:lnTo>
                  <a:pt x="207397" y="253427"/>
                </a:lnTo>
                <a:lnTo>
                  <a:pt x="217412" y="256281"/>
                </a:lnTo>
                <a:lnTo>
                  <a:pt x="228017" y="254639"/>
                </a:lnTo>
                <a:lnTo>
                  <a:pt x="238462" y="248114"/>
                </a:lnTo>
                <a:lnTo>
                  <a:pt x="247999" y="236321"/>
                </a:lnTo>
                <a:lnTo>
                  <a:pt x="248980" y="224497"/>
                </a:lnTo>
                <a:lnTo>
                  <a:pt x="245128" y="213355"/>
                </a:lnTo>
                <a:lnTo>
                  <a:pt x="236727" y="204492"/>
                </a:lnTo>
                <a:lnTo>
                  <a:pt x="160071" y="152281"/>
                </a:lnTo>
                <a:lnTo>
                  <a:pt x="54610" y="144929"/>
                </a:lnTo>
                <a:lnTo>
                  <a:pt x="58547" y="87906"/>
                </a:lnTo>
                <a:lnTo>
                  <a:pt x="178543" y="87906"/>
                </a:lnTo>
                <a:lnTo>
                  <a:pt x="250560" y="52268"/>
                </a:lnTo>
                <a:lnTo>
                  <a:pt x="257756" y="44879"/>
                </a:lnTo>
                <a:lnTo>
                  <a:pt x="261397" y="34895"/>
                </a:lnTo>
                <a:lnTo>
                  <a:pt x="260811" y="22752"/>
                </a:lnTo>
                <a:lnTo>
                  <a:pt x="255325" y="8886"/>
                </a:lnTo>
                <a:lnTo>
                  <a:pt x="245489" y="2163"/>
                </a:lnTo>
                <a:lnTo>
                  <a:pt x="233817" y="0"/>
                </a:lnTo>
                <a:close/>
              </a:path>
              <a:path w="3099435" h="357505">
                <a:moveTo>
                  <a:pt x="58547" y="87906"/>
                </a:moveTo>
                <a:lnTo>
                  <a:pt x="54610" y="144929"/>
                </a:lnTo>
                <a:lnTo>
                  <a:pt x="160071" y="152281"/>
                </a:lnTo>
                <a:lnTo>
                  <a:pt x="144990" y="142008"/>
                </a:lnTo>
                <a:lnTo>
                  <a:pt x="69214" y="142008"/>
                </a:lnTo>
                <a:lnTo>
                  <a:pt x="72643" y="92732"/>
                </a:lnTo>
                <a:lnTo>
                  <a:pt x="127779" y="92732"/>
                </a:lnTo>
                <a:lnTo>
                  <a:pt x="58547" y="87906"/>
                </a:lnTo>
                <a:close/>
              </a:path>
              <a:path w="3099435" h="357505">
                <a:moveTo>
                  <a:pt x="72643" y="92732"/>
                </a:moveTo>
                <a:lnTo>
                  <a:pt x="69214" y="142008"/>
                </a:lnTo>
                <a:lnTo>
                  <a:pt x="113103" y="120290"/>
                </a:lnTo>
                <a:lnTo>
                  <a:pt x="72643" y="92732"/>
                </a:lnTo>
                <a:close/>
              </a:path>
              <a:path w="3099435" h="357505">
                <a:moveTo>
                  <a:pt x="113103" y="120290"/>
                </a:moveTo>
                <a:lnTo>
                  <a:pt x="69214" y="142008"/>
                </a:lnTo>
                <a:lnTo>
                  <a:pt x="144990" y="142008"/>
                </a:lnTo>
                <a:lnTo>
                  <a:pt x="113103" y="120290"/>
                </a:lnTo>
                <a:close/>
              </a:path>
              <a:path w="3099435" h="357505">
                <a:moveTo>
                  <a:pt x="127779" y="92732"/>
                </a:moveTo>
                <a:lnTo>
                  <a:pt x="72643" y="92732"/>
                </a:lnTo>
                <a:lnTo>
                  <a:pt x="113103" y="120290"/>
                </a:lnTo>
                <a:lnTo>
                  <a:pt x="163727" y="95238"/>
                </a:lnTo>
                <a:lnTo>
                  <a:pt x="127779" y="92732"/>
                </a:lnTo>
                <a:close/>
              </a:path>
              <a:path w="3099435" h="357505">
                <a:moveTo>
                  <a:pt x="178543" y="87906"/>
                </a:moveTo>
                <a:lnTo>
                  <a:pt x="58547" y="87906"/>
                </a:lnTo>
                <a:lnTo>
                  <a:pt x="163727" y="95238"/>
                </a:lnTo>
                <a:lnTo>
                  <a:pt x="178543" y="87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24676" y="1982851"/>
            <a:ext cx="83185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5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ja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1651" y="6230937"/>
            <a:ext cx="606425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Ojo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404812"/>
            <a:ext cx="5340350" cy="5616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72225" y="4292600"/>
            <a:ext cx="2335530" cy="1552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1676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ulos Linfáticos retrofarínge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s medios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87675" y="2781300"/>
            <a:ext cx="3326765" cy="1752600"/>
          </a:xfrm>
          <a:custGeom>
            <a:avLst/>
            <a:gdLst/>
            <a:ahLst/>
            <a:cxnLst/>
            <a:rect l="l" t="t" r="r" b="b"/>
            <a:pathLst>
              <a:path w="3326765" h="1752600">
                <a:moveTo>
                  <a:pt x="165240" y="53948"/>
                </a:moveTo>
                <a:lnTo>
                  <a:pt x="138824" y="104622"/>
                </a:lnTo>
                <a:lnTo>
                  <a:pt x="3299841" y="1752600"/>
                </a:lnTo>
                <a:lnTo>
                  <a:pt x="3326257" y="1701800"/>
                </a:lnTo>
                <a:lnTo>
                  <a:pt x="165240" y="53948"/>
                </a:lnTo>
                <a:close/>
              </a:path>
              <a:path w="3326765" h="1752600">
                <a:moveTo>
                  <a:pt x="0" y="0"/>
                </a:moveTo>
                <a:lnTo>
                  <a:pt x="112394" y="155321"/>
                </a:lnTo>
                <a:lnTo>
                  <a:pt x="138824" y="104622"/>
                </a:lnTo>
                <a:lnTo>
                  <a:pt x="113537" y="91439"/>
                </a:lnTo>
                <a:lnTo>
                  <a:pt x="139954" y="40766"/>
                </a:lnTo>
                <a:lnTo>
                  <a:pt x="172112" y="40766"/>
                </a:lnTo>
                <a:lnTo>
                  <a:pt x="191643" y="3301"/>
                </a:lnTo>
                <a:lnTo>
                  <a:pt x="0" y="0"/>
                </a:lnTo>
                <a:close/>
              </a:path>
              <a:path w="3326765" h="1752600">
                <a:moveTo>
                  <a:pt x="139954" y="40766"/>
                </a:moveTo>
                <a:lnTo>
                  <a:pt x="113537" y="91439"/>
                </a:lnTo>
                <a:lnTo>
                  <a:pt x="138824" y="104622"/>
                </a:lnTo>
                <a:lnTo>
                  <a:pt x="165240" y="53948"/>
                </a:lnTo>
                <a:lnTo>
                  <a:pt x="139954" y="40766"/>
                </a:lnTo>
                <a:close/>
              </a:path>
              <a:path w="3326765" h="1752600">
                <a:moveTo>
                  <a:pt x="172112" y="40766"/>
                </a:moveTo>
                <a:lnTo>
                  <a:pt x="139954" y="40766"/>
                </a:lnTo>
                <a:lnTo>
                  <a:pt x="165240" y="53948"/>
                </a:lnTo>
                <a:lnTo>
                  <a:pt x="172112" y="407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67175" y="2781300"/>
            <a:ext cx="2322195" cy="1678939"/>
          </a:xfrm>
          <a:custGeom>
            <a:avLst/>
            <a:gdLst/>
            <a:ahLst/>
            <a:cxnLst/>
            <a:rect l="l" t="t" r="r" b="b"/>
            <a:pathLst>
              <a:path w="2322195" h="1678939">
                <a:moveTo>
                  <a:pt x="155880" y="76838"/>
                </a:moveTo>
                <a:lnTo>
                  <a:pt x="122576" y="123261"/>
                </a:lnTo>
                <a:lnTo>
                  <a:pt x="2288413" y="1678939"/>
                </a:lnTo>
                <a:lnTo>
                  <a:pt x="2321687" y="1632585"/>
                </a:lnTo>
                <a:lnTo>
                  <a:pt x="155880" y="76838"/>
                </a:lnTo>
                <a:close/>
              </a:path>
              <a:path w="2322195" h="1678939">
                <a:moveTo>
                  <a:pt x="0" y="0"/>
                </a:moveTo>
                <a:lnTo>
                  <a:pt x="89280" y="169672"/>
                </a:lnTo>
                <a:lnTo>
                  <a:pt x="122576" y="123261"/>
                </a:lnTo>
                <a:lnTo>
                  <a:pt x="99313" y="106552"/>
                </a:lnTo>
                <a:lnTo>
                  <a:pt x="132714" y="60198"/>
                </a:lnTo>
                <a:lnTo>
                  <a:pt x="167818" y="60198"/>
                </a:lnTo>
                <a:lnTo>
                  <a:pt x="189229" y="30352"/>
                </a:lnTo>
                <a:lnTo>
                  <a:pt x="0" y="0"/>
                </a:lnTo>
                <a:close/>
              </a:path>
              <a:path w="2322195" h="1678939">
                <a:moveTo>
                  <a:pt x="132714" y="60198"/>
                </a:moveTo>
                <a:lnTo>
                  <a:pt x="99313" y="106552"/>
                </a:lnTo>
                <a:lnTo>
                  <a:pt x="122576" y="123261"/>
                </a:lnTo>
                <a:lnTo>
                  <a:pt x="155880" y="76838"/>
                </a:lnTo>
                <a:lnTo>
                  <a:pt x="132714" y="60198"/>
                </a:lnTo>
                <a:close/>
              </a:path>
              <a:path w="2322195" h="1678939">
                <a:moveTo>
                  <a:pt x="167818" y="60198"/>
                </a:moveTo>
                <a:lnTo>
                  <a:pt x="132714" y="60198"/>
                </a:lnTo>
                <a:lnTo>
                  <a:pt x="155880" y="76838"/>
                </a:lnTo>
                <a:lnTo>
                  <a:pt x="167818" y="601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56325" y="860425"/>
            <a:ext cx="2673350" cy="73866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703580" marR="170180" indent="-611505">
              <a:lnSpc>
                <a:spcPct val="100000"/>
              </a:lnSpc>
            </a:pPr>
            <a:r>
              <a:rPr lang="en-US" sz="2400" b="1" dirty="0" err="1">
                <a:latin typeface="Arial"/>
                <a:cs typeface="Arial"/>
              </a:rPr>
              <a:t>Ins</a:t>
            </a:r>
            <a:r>
              <a:rPr lang="en-US" sz="2400" b="1" spc="-10" dirty="0" err="1">
                <a:latin typeface="Arial"/>
                <a:cs typeface="Arial"/>
              </a:rPr>
              <a:t>p</a:t>
            </a:r>
            <a:r>
              <a:rPr lang="en-US" sz="2400" b="1" dirty="0" err="1">
                <a:latin typeface="Arial"/>
                <a:cs typeface="Arial"/>
              </a:rPr>
              <a:t>e</a:t>
            </a:r>
            <a:r>
              <a:rPr lang="en-US" sz="2400" b="1" spc="-10" dirty="0" err="1">
                <a:latin typeface="Arial"/>
                <a:cs typeface="Arial"/>
              </a:rPr>
              <a:t>c</a:t>
            </a:r>
            <a:r>
              <a:rPr lang="en-US" sz="2400" b="1" dirty="0" err="1">
                <a:latin typeface="Arial"/>
                <a:cs typeface="Arial"/>
              </a:rPr>
              <a:t>ción</a:t>
            </a:r>
            <a:r>
              <a:rPr lang="en-US" sz="2400" b="1" dirty="0">
                <a:latin typeface="Arial"/>
                <a:cs typeface="Arial"/>
              </a:rPr>
              <a:t> de c</a:t>
            </a:r>
            <a:r>
              <a:rPr lang="en-US" sz="2400" b="1" spc="-10" dirty="0">
                <a:latin typeface="Arial"/>
                <a:cs typeface="Arial"/>
              </a:rPr>
              <a:t>a</a:t>
            </a:r>
            <a:r>
              <a:rPr lang="en-US" sz="2400" b="1" dirty="0">
                <a:latin typeface="Arial"/>
                <a:cs typeface="Arial"/>
              </a:rPr>
              <a:t>b</a:t>
            </a:r>
            <a:r>
              <a:rPr lang="en-US" sz="2400" b="1" spc="-10" dirty="0">
                <a:latin typeface="Arial"/>
                <a:cs typeface="Arial"/>
              </a:rPr>
              <a:t>e</a:t>
            </a:r>
            <a:r>
              <a:rPr lang="en-US" sz="2400" b="1" dirty="0">
                <a:latin typeface="Arial"/>
                <a:cs typeface="Arial"/>
              </a:rPr>
              <a:t>za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8312" y="1196975"/>
            <a:ext cx="3457575" cy="3378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106045">
              <a:lnSpc>
                <a:spcPct val="100000"/>
              </a:lnSpc>
              <a:tabLst>
                <a:tab pos="427990" algn="l"/>
              </a:tabLst>
            </a:pPr>
            <a:r>
              <a:rPr sz="2400" b="1" dirty="0">
                <a:latin typeface="Arial"/>
                <a:cs typeface="Arial"/>
              </a:rPr>
              <a:t>Las</a:t>
            </a:r>
            <a:r>
              <a:rPr sz="2400" b="1" spc="-10" dirty="0">
                <a:latin typeface="Arial"/>
                <a:cs typeface="Arial"/>
              </a:rPr>
              <a:t> v</a:t>
            </a:r>
            <a:r>
              <a:rPr sz="2400" b="1" dirty="0">
                <a:latin typeface="Arial"/>
                <a:cs typeface="Arial"/>
              </a:rPr>
              <a:t>ísceras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torácicas y	a</a:t>
            </a:r>
            <a:r>
              <a:rPr sz="2400" b="1" spc="-1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d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minales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se pu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den</a:t>
            </a:r>
            <a:r>
              <a:rPr sz="2400" b="1" spc="-10" dirty="0">
                <a:latin typeface="Arial"/>
                <a:cs typeface="Arial"/>
              </a:rPr>
              <a:t> c</a:t>
            </a:r>
            <a:r>
              <a:rPr sz="2400" b="1" dirty="0">
                <a:latin typeface="Arial"/>
                <a:cs typeface="Arial"/>
              </a:rPr>
              <a:t>olocar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para su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inspe</a:t>
            </a: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ción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en: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891540" indent="-342900">
              <a:lnSpc>
                <a:spcPct val="100000"/>
              </a:lnSpc>
              <a:buFont typeface="Arial"/>
              <a:buAutoNum type="arabicPeriod"/>
              <a:tabLst>
                <a:tab pos="892175" algn="l"/>
              </a:tabLst>
            </a:pPr>
            <a:r>
              <a:rPr sz="2400" b="1" dirty="0">
                <a:latin typeface="Arial"/>
                <a:cs typeface="Arial"/>
              </a:rPr>
              <a:t>Un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carro.</a:t>
            </a:r>
            <a:endParaRPr sz="2400" dirty="0">
              <a:latin typeface="Arial"/>
              <a:cs typeface="Arial"/>
            </a:endParaRPr>
          </a:p>
          <a:p>
            <a:pPr marL="891540" indent="-342900">
              <a:lnSpc>
                <a:spcPct val="100000"/>
              </a:lnSpc>
              <a:buFont typeface="Arial"/>
              <a:buAutoNum type="arabicPeriod"/>
              <a:tabLst>
                <a:tab pos="892175" algn="l"/>
              </a:tabLst>
            </a:pPr>
            <a:r>
              <a:rPr sz="2400" b="1" dirty="0">
                <a:latin typeface="Arial"/>
                <a:cs typeface="Arial"/>
              </a:rPr>
              <a:t>En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Mesas.</a:t>
            </a:r>
            <a:endParaRPr sz="2400" dirty="0">
              <a:latin typeface="Arial"/>
              <a:cs typeface="Arial"/>
            </a:endParaRPr>
          </a:p>
          <a:p>
            <a:pPr marL="891540" indent="-342900">
              <a:lnSpc>
                <a:spcPct val="100000"/>
              </a:lnSpc>
              <a:buFont typeface="Arial"/>
              <a:buAutoNum type="arabicPeriod"/>
              <a:tabLst>
                <a:tab pos="892175" algn="l"/>
              </a:tabLst>
            </a:pPr>
            <a:r>
              <a:rPr sz="2400" b="1" dirty="0">
                <a:latin typeface="Arial"/>
                <a:cs typeface="Arial"/>
              </a:rPr>
              <a:t>B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nda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en</a:t>
            </a:r>
            <a:endParaRPr sz="2400" dirty="0">
              <a:latin typeface="Arial"/>
              <a:cs typeface="Arial"/>
            </a:endParaRPr>
          </a:p>
          <a:p>
            <a:pPr marL="8915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mo</a:t>
            </a:r>
            <a:r>
              <a:rPr sz="2400" b="1" spc="-10" dirty="0">
                <a:latin typeface="Arial"/>
                <a:cs typeface="Arial"/>
              </a:rPr>
              <a:t>v</a:t>
            </a:r>
            <a:r>
              <a:rPr sz="2400" b="1" dirty="0">
                <a:latin typeface="Arial"/>
                <a:cs typeface="Arial"/>
              </a:rPr>
              <a:t>im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to.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4726" y="1196975"/>
            <a:ext cx="4005199" cy="540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33626" y="623214"/>
            <a:ext cx="4902200" cy="43088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s-MX" sz="2800" b="1" spc="-20" dirty="0">
                <a:latin typeface="Arial"/>
                <a:cs typeface="Arial"/>
              </a:rPr>
              <a:t>Inspección</a:t>
            </a:r>
            <a:r>
              <a:rPr lang="es-MX" sz="2800" b="1" spc="15" dirty="0">
                <a:latin typeface="Arial"/>
                <a:cs typeface="Arial"/>
              </a:rPr>
              <a:t> </a:t>
            </a:r>
            <a:r>
              <a:rPr lang="es-MX" sz="2800" b="1" spc="-20" dirty="0">
                <a:latin typeface="Arial"/>
                <a:cs typeface="Arial"/>
              </a:rPr>
              <a:t>de</a:t>
            </a:r>
            <a:r>
              <a:rPr lang="es-MX" sz="2800" b="1" spc="-5" dirty="0">
                <a:latin typeface="Arial"/>
                <a:cs typeface="Arial"/>
              </a:rPr>
              <a:t> </a:t>
            </a:r>
            <a:r>
              <a:rPr lang="es-MX" sz="2800" b="1" spc="-35" dirty="0" err="1">
                <a:latin typeface="Arial"/>
                <a:cs typeface="Arial"/>
              </a:rPr>
              <a:t>visceras</a:t>
            </a:r>
            <a:endParaRPr lang="es-MX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187" y="2133600"/>
            <a:ext cx="7561580" cy="3378200"/>
          </a:xfrm>
          <a:custGeom>
            <a:avLst/>
            <a:gdLst/>
            <a:ahLst/>
            <a:cxnLst/>
            <a:rect l="l" t="t" r="r" b="b"/>
            <a:pathLst>
              <a:path w="7561580" h="3378200">
                <a:moveTo>
                  <a:pt x="0" y="3378200"/>
                </a:moveTo>
                <a:lnTo>
                  <a:pt x="7561199" y="3378200"/>
                </a:lnTo>
                <a:lnTo>
                  <a:pt x="7561199" y="0"/>
                </a:lnTo>
                <a:lnTo>
                  <a:pt x="0" y="0"/>
                </a:lnTo>
                <a:lnTo>
                  <a:pt x="0" y="3378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0168" y="2217451"/>
            <a:ext cx="7350759" cy="22467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36575" algn="l"/>
                <a:tab pos="3480435" algn="l"/>
                <a:tab pos="4831715" algn="l"/>
                <a:tab pos="625475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dirty="0">
                <a:latin typeface="Arial"/>
                <a:cs typeface="Arial"/>
              </a:rPr>
              <a:t>.-	Observar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 palpar:	pulmón,	corazón,	hígad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2</a:t>
            </a:r>
            <a:r>
              <a:rPr sz="2400" b="1" dirty="0">
                <a:latin typeface="Arial"/>
                <a:cs typeface="Arial"/>
              </a:rPr>
              <a:t>.-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rte </a:t>
            </a:r>
            <a:r>
              <a:rPr sz="2400" b="1" spc="5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aminar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ulos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linfáticos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endParaRPr sz="2400" dirty="0">
              <a:latin typeface="Arial"/>
              <a:cs typeface="Arial"/>
            </a:endParaRPr>
          </a:p>
          <a:p>
            <a:pPr marL="12700" indent="3429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vísceras.(Pulmón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 hígado).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2400" b="1" spc="-5" dirty="0">
                <a:latin typeface="Arial"/>
                <a:cs typeface="Arial"/>
              </a:rPr>
              <a:t>3</a:t>
            </a:r>
            <a:r>
              <a:rPr sz="2400" b="1" dirty="0">
                <a:latin typeface="Arial"/>
                <a:cs typeface="Arial"/>
              </a:rPr>
              <a:t>.-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Corte de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Híga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o </a:t>
            </a:r>
            <a:r>
              <a:rPr sz="2400" b="1" spc="-25" dirty="0">
                <a:latin typeface="Arial"/>
                <a:cs typeface="Arial"/>
              </a:rPr>
              <a:t>y</a:t>
            </a:r>
            <a:r>
              <a:rPr sz="2400" b="1" dirty="0">
                <a:latin typeface="Arial"/>
                <a:cs typeface="Arial"/>
              </a:rPr>
              <a:t>/o pul</a:t>
            </a:r>
            <a:r>
              <a:rPr sz="2400" b="1" spc="5" dirty="0">
                <a:latin typeface="Arial"/>
                <a:cs typeface="Arial"/>
              </a:rPr>
              <a:t>m</a:t>
            </a:r>
            <a:r>
              <a:rPr sz="2400" b="1" dirty="0">
                <a:latin typeface="Arial"/>
                <a:cs typeface="Arial"/>
              </a:rPr>
              <a:t>ón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(si se requiere).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0900" y="746885"/>
            <a:ext cx="4902200" cy="43088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s-MX" sz="2800" b="1" spc="-15" dirty="0">
                <a:latin typeface="Arial"/>
                <a:cs typeface="Arial"/>
              </a:rPr>
              <a:t>Inspección</a:t>
            </a:r>
            <a:r>
              <a:rPr lang="es-MX" sz="2800" b="1" spc="15" dirty="0">
                <a:latin typeface="Arial"/>
                <a:cs typeface="Arial"/>
              </a:rPr>
              <a:t> </a:t>
            </a:r>
            <a:r>
              <a:rPr lang="es-MX" sz="2800" b="1" spc="-20" dirty="0">
                <a:latin typeface="Arial"/>
                <a:cs typeface="Arial"/>
              </a:rPr>
              <a:t>de</a:t>
            </a:r>
            <a:r>
              <a:rPr lang="es-MX" sz="2800" b="1" spc="-15" dirty="0">
                <a:latin typeface="Arial"/>
                <a:cs typeface="Arial"/>
              </a:rPr>
              <a:t> vísceras</a:t>
            </a:r>
            <a:endParaRPr lang="es-MX"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212" y="1341500"/>
            <a:ext cx="4232275" cy="457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Método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vísceras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“rojas”: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06BB-605C-482C-89BC-533FC1BF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6706"/>
            <a:ext cx="8229600" cy="973494"/>
          </a:xfrm>
        </p:spPr>
        <p:txBody>
          <a:bodyPr/>
          <a:lstStyle/>
          <a:p>
            <a:r>
              <a:rPr lang="es-MX" sz="3200" b="1" dirty="0"/>
              <a:t>Pruebas de tuberculina … Barrido Objetivos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2F15D-CBB2-48B5-AE61-9601A190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/>
          <a:lstStyle/>
          <a:p>
            <a:r>
              <a:rPr lang="es-MX" sz="2400" dirty="0"/>
              <a:t>Permite la caracterización de la enfermedad – estimación de la prevalencia </a:t>
            </a:r>
          </a:p>
          <a:p>
            <a:r>
              <a:rPr lang="es-MX" sz="2400" dirty="0"/>
              <a:t>Actualiza el censo de hatos y bovinos </a:t>
            </a:r>
          </a:p>
          <a:p>
            <a:r>
              <a:rPr lang="es-ES" sz="2400" dirty="0"/>
              <a:t>APHIS solicita a SENASICA /Estado proveer los datos que describan la vigilancia epidemiológica para TB bovina que se lleve a cabo en la región en campo y rastros.</a:t>
            </a:r>
          </a:p>
          <a:p>
            <a:pPr lvl="1"/>
            <a:r>
              <a:rPr lang="es-ES" sz="2000" dirty="0"/>
              <a:t>	Debe tener una metodología, para llevar a cabo una vigilancia epidemiológica activa para TB bovina.</a:t>
            </a:r>
            <a:endParaRPr lang="es-MX" sz="2000" dirty="0"/>
          </a:p>
          <a:p>
            <a:endParaRPr lang="es-MX" sz="2400" dirty="0"/>
          </a:p>
          <a:p>
            <a:endParaRPr lang="es-MX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0AA2-B189-4C67-A825-763169118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43C5-2DC6-4DF7-A01D-C6EEB4F2096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166AD-8C26-41A4-9014-FC9567CA5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083635"/>
            <a:ext cx="2264220" cy="1698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A01131-D4E1-417C-97B6-311465CA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086350"/>
            <a:ext cx="22606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7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0200" y="3141662"/>
            <a:ext cx="4752975" cy="3400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90195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49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750" y="404875"/>
            <a:ext cx="5040376" cy="332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200" y="3141662"/>
            <a:ext cx="4752975" cy="3400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84951" y="476250"/>
            <a:ext cx="2590800" cy="1920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40259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Carros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porta </a:t>
            </a:r>
            <a:r>
              <a:rPr sz="2000" b="1" spc="-25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ísceras: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92075" marR="40259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Charola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arriba para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“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ísceras rojas”.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312" y="4327525"/>
            <a:ext cx="3240405" cy="1920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Charo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aba</a:t>
            </a:r>
            <a:r>
              <a:rPr sz="2000" b="1" spc="-10" dirty="0">
                <a:latin typeface="Arial"/>
                <a:cs typeface="Arial"/>
              </a:rPr>
              <a:t>j</a:t>
            </a:r>
            <a:r>
              <a:rPr sz="2000" b="1" dirty="0"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para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“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ísceras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erdes</a:t>
            </a:r>
            <a:r>
              <a:rPr sz="2000" b="1" spc="10" dirty="0">
                <a:latin typeface="Arial"/>
                <a:cs typeface="Arial"/>
              </a:rPr>
              <a:t>”</a:t>
            </a:r>
            <a:r>
              <a:rPr sz="2000" b="1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 marR="126364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Esteri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izar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los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carros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 cada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dad inspeccionada.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52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6100" y="333375"/>
            <a:ext cx="3954526" cy="633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50" y="4292600"/>
            <a:ext cx="3051175" cy="701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11620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10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ULOS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LIN</a:t>
            </a:r>
            <a:r>
              <a:rPr sz="2000" b="1" spc="-110" dirty="0">
                <a:latin typeface="Arial"/>
                <a:cs typeface="Arial"/>
              </a:rPr>
              <a:t>F</a:t>
            </a:r>
            <a:r>
              <a:rPr sz="2000" b="1" spc="-140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TICOS MEDIAST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NICOS: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875" y="5229225"/>
            <a:ext cx="1770380" cy="1006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8509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5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EALES MEDIOS C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U</a:t>
            </a:r>
            <a:r>
              <a:rPr sz="2000" b="1" spc="5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ALES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312" y="622300"/>
            <a:ext cx="3562350" cy="3077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lang="es-MX" sz="2000" b="1">
                <a:latin typeface="Arial"/>
                <a:cs typeface="Arial"/>
              </a:rPr>
              <a:t>Ins</a:t>
            </a:r>
            <a:r>
              <a:rPr lang="es-MX" sz="2000" b="1" spc="-10">
                <a:latin typeface="Arial"/>
                <a:cs typeface="Arial"/>
              </a:rPr>
              <a:t>p</a:t>
            </a:r>
            <a:r>
              <a:rPr lang="es-MX" sz="2000" b="1">
                <a:latin typeface="Arial"/>
                <a:cs typeface="Arial"/>
              </a:rPr>
              <a:t>eccion</a:t>
            </a:r>
            <a:r>
              <a:rPr lang="es-MX" sz="2000" b="1" spc="-25">
                <a:latin typeface="Arial"/>
                <a:cs typeface="Arial"/>
              </a:rPr>
              <a:t> </a:t>
            </a:r>
            <a:r>
              <a:rPr lang="es-MX" sz="2000" b="1">
                <a:latin typeface="Arial"/>
                <a:cs typeface="Arial"/>
              </a:rPr>
              <a:t>de</a:t>
            </a:r>
            <a:r>
              <a:rPr lang="es-MX" sz="2000" b="1" spc="5">
                <a:latin typeface="Arial"/>
                <a:cs typeface="Arial"/>
              </a:rPr>
              <a:t> </a:t>
            </a:r>
            <a:r>
              <a:rPr lang="es-MX" sz="2000" b="1">
                <a:latin typeface="Arial"/>
                <a:cs typeface="Arial"/>
              </a:rPr>
              <a:t>v</a:t>
            </a:r>
            <a:r>
              <a:rPr lang="es-MX" sz="2000" b="1" spc="-10">
                <a:latin typeface="Arial"/>
                <a:cs typeface="Arial"/>
              </a:rPr>
              <a:t>i</a:t>
            </a:r>
            <a:r>
              <a:rPr lang="es-MX" sz="2000" b="1">
                <a:latin typeface="Arial"/>
                <a:cs typeface="Arial"/>
              </a:rPr>
              <a:t>sceras</a:t>
            </a:r>
            <a:endParaRPr lang="es-MX"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8312" y="1412875"/>
            <a:ext cx="3362325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INS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ECCION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PULMON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750" y="2133600"/>
            <a:ext cx="2355850" cy="13112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29845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Obser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arción, palpaci</a:t>
            </a:r>
            <a:r>
              <a:rPr sz="2000" b="1" spc="-10" dirty="0">
                <a:latin typeface="Arial"/>
                <a:cs typeface="Arial"/>
              </a:rPr>
              <a:t>ó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 corte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inar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nódu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os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nfá</a:t>
            </a:r>
            <a:r>
              <a:rPr sz="2000" b="1" spc="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icos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53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0" y="3657600"/>
            <a:ext cx="3276600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3232" y="306831"/>
            <a:ext cx="3122167" cy="304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228600"/>
            <a:ext cx="2667000" cy="320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37325" y="4075048"/>
            <a:ext cx="1466850" cy="641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8636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Me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5" dirty="0">
                <a:latin typeface="Arial"/>
                <a:cs typeface="Arial"/>
              </a:rPr>
              <a:t>í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co Cr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3200" y="4800600"/>
            <a:ext cx="1466850" cy="641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8636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Me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5" dirty="0">
                <a:latin typeface="Arial"/>
                <a:cs typeface="Arial"/>
              </a:rPr>
              <a:t>í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co Me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io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3200" y="5562600"/>
            <a:ext cx="1466850" cy="641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8636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Me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5" dirty="0">
                <a:latin typeface="Arial"/>
                <a:cs typeface="Arial"/>
              </a:rPr>
              <a:t>í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co C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9200" y="4008882"/>
            <a:ext cx="1526540" cy="272415"/>
          </a:xfrm>
          <a:custGeom>
            <a:avLst/>
            <a:gdLst/>
            <a:ahLst/>
            <a:cxnLst/>
            <a:rect l="l" t="t" r="r" b="b"/>
            <a:pathLst>
              <a:path w="1526540" h="272414">
                <a:moveTo>
                  <a:pt x="86909" y="28283"/>
                </a:moveTo>
                <a:lnTo>
                  <a:pt x="82629" y="56589"/>
                </a:lnTo>
                <a:lnTo>
                  <a:pt x="1521841" y="272415"/>
                </a:lnTo>
                <a:lnTo>
                  <a:pt x="1526158" y="244221"/>
                </a:lnTo>
                <a:lnTo>
                  <a:pt x="86909" y="28283"/>
                </a:lnTo>
                <a:close/>
              </a:path>
              <a:path w="1526540" h="272414">
                <a:moveTo>
                  <a:pt x="91186" y="0"/>
                </a:moveTo>
                <a:lnTo>
                  <a:pt x="0" y="29718"/>
                </a:lnTo>
                <a:lnTo>
                  <a:pt x="78359" y="84836"/>
                </a:lnTo>
                <a:lnTo>
                  <a:pt x="82629" y="56589"/>
                </a:lnTo>
                <a:lnTo>
                  <a:pt x="68579" y="54483"/>
                </a:lnTo>
                <a:lnTo>
                  <a:pt x="72771" y="26162"/>
                </a:lnTo>
                <a:lnTo>
                  <a:pt x="87230" y="26162"/>
                </a:lnTo>
                <a:lnTo>
                  <a:pt x="91186" y="0"/>
                </a:lnTo>
                <a:close/>
              </a:path>
              <a:path w="1526540" h="272414">
                <a:moveTo>
                  <a:pt x="72771" y="26162"/>
                </a:moveTo>
                <a:lnTo>
                  <a:pt x="68579" y="54483"/>
                </a:lnTo>
                <a:lnTo>
                  <a:pt x="82629" y="56589"/>
                </a:lnTo>
                <a:lnTo>
                  <a:pt x="86909" y="28283"/>
                </a:lnTo>
                <a:lnTo>
                  <a:pt x="72771" y="26162"/>
                </a:lnTo>
                <a:close/>
              </a:path>
              <a:path w="1526540" h="272414">
                <a:moveTo>
                  <a:pt x="87230" y="26162"/>
                </a:moveTo>
                <a:lnTo>
                  <a:pt x="72771" y="26162"/>
                </a:lnTo>
                <a:lnTo>
                  <a:pt x="86909" y="28283"/>
                </a:lnTo>
                <a:lnTo>
                  <a:pt x="87230" y="2616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4400" y="4696205"/>
            <a:ext cx="1831339" cy="347345"/>
          </a:xfrm>
          <a:custGeom>
            <a:avLst/>
            <a:gdLst/>
            <a:ahLst/>
            <a:cxnLst/>
            <a:rect l="l" t="t" r="r" b="b"/>
            <a:pathLst>
              <a:path w="1831340" h="347345">
                <a:moveTo>
                  <a:pt x="86878" y="28132"/>
                </a:moveTo>
                <a:lnTo>
                  <a:pt x="82179" y="56326"/>
                </a:lnTo>
                <a:lnTo>
                  <a:pt x="1826386" y="347091"/>
                </a:lnTo>
                <a:lnTo>
                  <a:pt x="1831085" y="318897"/>
                </a:lnTo>
                <a:lnTo>
                  <a:pt x="86878" y="28132"/>
                </a:lnTo>
                <a:close/>
              </a:path>
              <a:path w="1831340" h="347345">
                <a:moveTo>
                  <a:pt x="91566" y="0"/>
                </a:moveTo>
                <a:lnTo>
                  <a:pt x="0" y="28194"/>
                </a:lnTo>
                <a:lnTo>
                  <a:pt x="77470" y="84582"/>
                </a:lnTo>
                <a:lnTo>
                  <a:pt x="82179" y="56326"/>
                </a:lnTo>
                <a:lnTo>
                  <a:pt x="68072" y="53975"/>
                </a:lnTo>
                <a:lnTo>
                  <a:pt x="72771" y="25781"/>
                </a:lnTo>
                <a:lnTo>
                  <a:pt x="87270" y="25781"/>
                </a:lnTo>
                <a:lnTo>
                  <a:pt x="91566" y="0"/>
                </a:lnTo>
                <a:close/>
              </a:path>
              <a:path w="1831340" h="347345">
                <a:moveTo>
                  <a:pt x="72771" y="25781"/>
                </a:moveTo>
                <a:lnTo>
                  <a:pt x="68072" y="53975"/>
                </a:lnTo>
                <a:lnTo>
                  <a:pt x="82179" y="56326"/>
                </a:lnTo>
                <a:lnTo>
                  <a:pt x="86878" y="28132"/>
                </a:lnTo>
                <a:lnTo>
                  <a:pt x="72771" y="25781"/>
                </a:lnTo>
                <a:close/>
              </a:path>
              <a:path w="1831340" h="347345">
                <a:moveTo>
                  <a:pt x="87270" y="25781"/>
                </a:moveTo>
                <a:lnTo>
                  <a:pt x="72771" y="25781"/>
                </a:lnTo>
                <a:lnTo>
                  <a:pt x="86878" y="28132"/>
                </a:lnTo>
                <a:lnTo>
                  <a:pt x="87270" y="2578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24400" y="5458205"/>
            <a:ext cx="1831339" cy="347345"/>
          </a:xfrm>
          <a:custGeom>
            <a:avLst/>
            <a:gdLst/>
            <a:ahLst/>
            <a:cxnLst/>
            <a:rect l="l" t="t" r="r" b="b"/>
            <a:pathLst>
              <a:path w="1831340" h="347345">
                <a:moveTo>
                  <a:pt x="86878" y="28132"/>
                </a:moveTo>
                <a:lnTo>
                  <a:pt x="82179" y="56326"/>
                </a:lnTo>
                <a:lnTo>
                  <a:pt x="1826386" y="347091"/>
                </a:lnTo>
                <a:lnTo>
                  <a:pt x="1831085" y="318897"/>
                </a:lnTo>
                <a:lnTo>
                  <a:pt x="86878" y="28132"/>
                </a:lnTo>
                <a:close/>
              </a:path>
              <a:path w="1831340" h="347345">
                <a:moveTo>
                  <a:pt x="91566" y="0"/>
                </a:moveTo>
                <a:lnTo>
                  <a:pt x="0" y="28194"/>
                </a:lnTo>
                <a:lnTo>
                  <a:pt x="77470" y="84582"/>
                </a:lnTo>
                <a:lnTo>
                  <a:pt x="82179" y="56326"/>
                </a:lnTo>
                <a:lnTo>
                  <a:pt x="68072" y="53975"/>
                </a:lnTo>
                <a:lnTo>
                  <a:pt x="72771" y="25781"/>
                </a:lnTo>
                <a:lnTo>
                  <a:pt x="87270" y="25781"/>
                </a:lnTo>
                <a:lnTo>
                  <a:pt x="91566" y="0"/>
                </a:lnTo>
                <a:close/>
              </a:path>
              <a:path w="1831340" h="347345">
                <a:moveTo>
                  <a:pt x="72771" y="25781"/>
                </a:moveTo>
                <a:lnTo>
                  <a:pt x="68072" y="53975"/>
                </a:lnTo>
                <a:lnTo>
                  <a:pt x="82179" y="56326"/>
                </a:lnTo>
                <a:lnTo>
                  <a:pt x="86878" y="28132"/>
                </a:lnTo>
                <a:lnTo>
                  <a:pt x="72771" y="25781"/>
                </a:lnTo>
                <a:close/>
              </a:path>
              <a:path w="1831340" h="347345">
                <a:moveTo>
                  <a:pt x="87270" y="25781"/>
                </a:moveTo>
                <a:lnTo>
                  <a:pt x="72771" y="25781"/>
                </a:lnTo>
                <a:lnTo>
                  <a:pt x="86878" y="28132"/>
                </a:lnTo>
                <a:lnTo>
                  <a:pt x="87270" y="2578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8600" y="4800600"/>
            <a:ext cx="1974850" cy="641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 marR="97790">
              <a:lnSpc>
                <a:spcPct val="100000"/>
              </a:lnSpc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ra</a:t>
            </a:r>
            <a:r>
              <a:rPr sz="1800" spc="-10" dirty="0">
                <a:latin typeface="Arial"/>
                <a:cs typeface="Arial"/>
              </a:rPr>
              <a:t>q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ro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q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 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rec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33800" y="609600"/>
            <a:ext cx="1974850" cy="641350"/>
          </a:xfrm>
          <a:custGeom>
            <a:avLst/>
            <a:gdLst/>
            <a:ahLst/>
            <a:cxnLst/>
            <a:rect l="l" t="t" r="r" b="b"/>
            <a:pathLst>
              <a:path w="1974850" h="641350">
                <a:moveTo>
                  <a:pt x="0" y="641350"/>
                </a:moveTo>
                <a:lnTo>
                  <a:pt x="1974850" y="641350"/>
                </a:lnTo>
                <a:lnTo>
                  <a:pt x="1974850" y="0"/>
                </a:lnTo>
                <a:lnTo>
                  <a:pt x="0" y="0"/>
                </a:lnTo>
                <a:lnTo>
                  <a:pt x="0" y="641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13175" y="680140"/>
            <a:ext cx="180340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ra</a:t>
            </a:r>
            <a:r>
              <a:rPr sz="1800" spc="-10" dirty="0">
                <a:latin typeface="Arial"/>
                <a:cs typeface="Arial"/>
              </a:rPr>
              <a:t>q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ro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q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 iz</a:t>
            </a:r>
            <a:r>
              <a:rPr sz="1800" spc="-10" dirty="0">
                <a:latin typeface="Arial"/>
                <a:cs typeface="Arial"/>
              </a:rPr>
              <a:t>q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er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39367" y="3942715"/>
            <a:ext cx="2899410" cy="795655"/>
          </a:xfrm>
          <a:custGeom>
            <a:avLst/>
            <a:gdLst/>
            <a:ahLst/>
            <a:cxnLst/>
            <a:rect l="l" t="t" r="r" b="b"/>
            <a:pathLst>
              <a:path w="2899410" h="795654">
                <a:moveTo>
                  <a:pt x="2812658" y="27635"/>
                </a:moveTo>
                <a:lnTo>
                  <a:pt x="0" y="767842"/>
                </a:lnTo>
                <a:lnTo>
                  <a:pt x="7264" y="795528"/>
                </a:lnTo>
                <a:lnTo>
                  <a:pt x="2819955" y="55339"/>
                </a:lnTo>
                <a:lnTo>
                  <a:pt x="2812658" y="27635"/>
                </a:lnTo>
                <a:close/>
              </a:path>
              <a:path w="2899410" h="795654">
                <a:moveTo>
                  <a:pt x="2894315" y="24003"/>
                </a:moveTo>
                <a:lnTo>
                  <a:pt x="2826461" y="24003"/>
                </a:lnTo>
                <a:lnTo>
                  <a:pt x="2833827" y="51689"/>
                </a:lnTo>
                <a:lnTo>
                  <a:pt x="2819955" y="55339"/>
                </a:lnTo>
                <a:lnTo>
                  <a:pt x="2827223" y="82931"/>
                </a:lnTo>
                <a:lnTo>
                  <a:pt x="2894315" y="24003"/>
                </a:lnTo>
                <a:close/>
              </a:path>
              <a:path w="2899410" h="795654">
                <a:moveTo>
                  <a:pt x="2826461" y="24003"/>
                </a:moveTo>
                <a:lnTo>
                  <a:pt x="2812658" y="27635"/>
                </a:lnTo>
                <a:lnTo>
                  <a:pt x="2819955" y="55339"/>
                </a:lnTo>
                <a:lnTo>
                  <a:pt x="2833827" y="51689"/>
                </a:lnTo>
                <a:lnTo>
                  <a:pt x="2826461" y="24003"/>
                </a:lnTo>
                <a:close/>
              </a:path>
              <a:path w="2899410" h="795654">
                <a:moveTo>
                  <a:pt x="2805379" y="0"/>
                </a:moveTo>
                <a:lnTo>
                  <a:pt x="2812658" y="27635"/>
                </a:lnTo>
                <a:lnTo>
                  <a:pt x="2826461" y="24003"/>
                </a:lnTo>
                <a:lnTo>
                  <a:pt x="2894315" y="24003"/>
                </a:lnTo>
                <a:lnTo>
                  <a:pt x="2899232" y="19685"/>
                </a:lnTo>
                <a:lnTo>
                  <a:pt x="280537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72228" y="1053211"/>
            <a:ext cx="2519680" cy="865505"/>
          </a:xfrm>
          <a:custGeom>
            <a:avLst/>
            <a:gdLst/>
            <a:ahLst/>
            <a:cxnLst/>
            <a:rect l="l" t="t" r="r" b="b"/>
            <a:pathLst>
              <a:path w="2519679" h="865505">
                <a:moveTo>
                  <a:pt x="2433319" y="838242"/>
                </a:moveTo>
                <a:lnTo>
                  <a:pt x="2424303" y="865377"/>
                </a:lnTo>
                <a:lnTo>
                  <a:pt x="2519172" y="851788"/>
                </a:lnTo>
                <a:lnTo>
                  <a:pt x="2510154" y="842772"/>
                </a:lnTo>
                <a:lnTo>
                  <a:pt x="2446908" y="842772"/>
                </a:lnTo>
                <a:lnTo>
                  <a:pt x="2433319" y="838242"/>
                </a:lnTo>
                <a:close/>
              </a:path>
              <a:path w="2519679" h="865505">
                <a:moveTo>
                  <a:pt x="2442349" y="811068"/>
                </a:moveTo>
                <a:lnTo>
                  <a:pt x="2433319" y="838242"/>
                </a:lnTo>
                <a:lnTo>
                  <a:pt x="2446908" y="842772"/>
                </a:lnTo>
                <a:lnTo>
                  <a:pt x="2455926" y="815593"/>
                </a:lnTo>
                <a:lnTo>
                  <a:pt x="2442349" y="811068"/>
                </a:lnTo>
                <a:close/>
              </a:path>
              <a:path w="2519679" h="865505">
                <a:moveTo>
                  <a:pt x="2451354" y="783971"/>
                </a:moveTo>
                <a:lnTo>
                  <a:pt x="2442349" y="811068"/>
                </a:lnTo>
                <a:lnTo>
                  <a:pt x="2455926" y="815593"/>
                </a:lnTo>
                <a:lnTo>
                  <a:pt x="2446908" y="842772"/>
                </a:lnTo>
                <a:lnTo>
                  <a:pt x="2510154" y="842772"/>
                </a:lnTo>
                <a:lnTo>
                  <a:pt x="2451354" y="783971"/>
                </a:lnTo>
                <a:close/>
              </a:path>
              <a:path w="2519679" h="865505">
                <a:moveTo>
                  <a:pt x="9144" y="0"/>
                </a:moveTo>
                <a:lnTo>
                  <a:pt x="0" y="27177"/>
                </a:lnTo>
                <a:lnTo>
                  <a:pt x="2433319" y="838242"/>
                </a:lnTo>
                <a:lnTo>
                  <a:pt x="2442349" y="811068"/>
                </a:lnTo>
                <a:lnTo>
                  <a:pt x="9144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62829" y="1216278"/>
            <a:ext cx="571500" cy="2517775"/>
          </a:xfrm>
          <a:custGeom>
            <a:avLst/>
            <a:gdLst/>
            <a:ahLst/>
            <a:cxnLst/>
            <a:rect l="l" t="t" r="r" b="b"/>
            <a:pathLst>
              <a:path w="571500" h="2517775">
                <a:moveTo>
                  <a:pt x="515588" y="2436671"/>
                </a:moveTo>
                <a:lnTo>
                  <a:pt x="487680" y="2442591"/>
                </a:lnTo>
                <a:lnTo>
                  <a:pt x="547370" y="2517521"/>
                </a:lnTo>
                <a:lnTo>
                  <a:pt x="564789" y="2450592"/>
                </a:lnTo>
                <a:lnTo>
                  <a:pt x="518541" y="2450592"/>
                </a:lnTo>
                <a:lnTo>
                  <a:pt x="515588" y="2436671"/>
                </a:lnTo>
                <a:close/>
              </a:path>
              <a:path w="571500" h="2517775">
                <a:moveTo>
                  <a:pt x="543536" y="2430742"/>
                </a:moveTo>
                <a:lnTo>
                  <a:pt x="515588" y="2436671"/>
                </a:lnTo>
                <a:lnTo>
                  <a:pt x="518541" y="2450592"/>
                </a:lnTo>
                <a:lnTo>
                  <a:pt x="546481" y="2444623"/>
                </a:lnTo>
                <a:lnTo>
                  <a:pt x="543536" y="2430742"/>
                </a:lnTo>
                <a:close/>
              </a:path>
              <a:path w="571500" h="2517775">
                <a:moveTo>
                  <a:pt x="571500" y="2424811"/>
                </a:moveTo>
                <a:lnTo>
                  <a:pt x="543536" y="2430742"/>
                </a:lnTo>
                <a:lnTo>
                  <a:pt x="546481" y="2444623"/>
                </a:lnTo>
                <a:lnTo>
                  <a:pt x="518541" y="2450592"/>
                </a:lnTo>
                <a:lnTo>
                  <a:pt x="564789" y="2450592"/>
                </a:lnTo>
                <a:lnTo>
                  <a:pt x="571500" y="2424811"/>
                </a:lnTo>
                <a:close/>
              </a:path>
              <a:path w="571500" h="2517775">
                <a:moveTo>
                  <a:pt x="27940" y="0"/>
                </a:moveTo>
                <a:lnTo>
                  <a:pt x="0" y="5842"/>
                </a:lnTo>
                <a:lnTo>
                  <a:pt x="515588" y="2436671"/>
                </a:lnTo>
                <a:lnTo>
                  <a:pt x="543536" y="2430742"/>
                </a:lnTo>
                <a:lnTo>
                  <a:pt x="279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8890" y="1752600"/>
            <a:ext cx="500380" cy="2898140"/>
          </a:xfrm>
          <a:custGeom>
            <a:avLst/>
            <a:gdLst/>
            <a:ahLst/>
            <a:cxnLst/>
            <a:rect l="l" t="t" r="r" b="b"/>
            <a:pathLst>
              <a:path w="500380" h="2898140">
                <a:moveTo>
                  <a:pt x="443810" y="82425"/>
                </a:moveTo>
                <a:lnTo>
                  <a:pt x="0" y="2893314"/>
                </a:lnTo>
                <a:lnTo>
                  <a:pt x="28219" y="2897886"/>
                </a:lnTo>
                <a:lnTo>
                  <a:pt x="472005" y="86864"/>
                </a:lnTo>
                <a:lnTo>
                  <a:pt x="443810" y="82425"/>
                </a:lnTo>
                <a:close/>
              </a:path>
              <a:path w="500380" h="2898140">
                <a:moveTo>
                  <a:pt x="492976" y="68325"/>
                </a:moveTo>
                <a:lnTo>
                  <a:pt x="446036" y="68325"/>
                </a:lnTo>
                <a:lnTo>
                  <a:pt x="474230" y="72771"/>
                </a:lnTo>
                <a:lnTo>
                  <a:pt x="472005" y="86864"/>
                </a:lnTo>
                <a:lnTo>
                  <a:pt x="500265" y="91312"/>
                </a:lnTo>
                <a:lnTo>
                  <a:pt x="492976" y="68325"/>
                </a:lnTo>
                <a:close/>
              </a:path>
              <a:path w="500380" h="2898140">
                <a:moveTo>
                  <a:pt x="446036" y="68325"/>
                </a:moveTo>
                <a:lnTo>
                  <a:pt x="443810" y="82425"/>
                </a:lnTo>
                <a:lnTo>
                  <a:pt x="472005" y="86864"/>
                </a:lnTo>
                <a:lnTo>
                  <a:pt x="474230" y="72771"/>
                </a:lnTo>
                <a:lnTo>
                  <a:pt x="446036" y="68325"/>
                </a:lnTo>
                <a:close/>
              </a:path>
              <a:path w="500380" h="2898140">
                <a:moveTo>
                  <a:pt x="471309" y="0"/>
                </a:moveTo>
                <a:lnTo>
                  <a:pt x="415556" y="77977"/>
                </a:lnTo>
                <a:lnTo>
                  <a:pt x="443810" y="82425"/>
                </a:lnTo>
                <a:lnTo>
                  <a:pt x="446036" y="68325"/>
                </a:lnTo>
                <a:lnTo>
                  <a:pt x="492976" y="68325"/>
                </a:lnTo>
                <a:lnTo>
                  <a:pt x="47130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54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6375" y="5373687"/>
            <a:ext cx="5616575" cy="822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168275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Corte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lam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nar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nód</a:t>
            </a:r>
            <a:r>
              <a:rPr sz="2400" b="1" spc="-10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los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nfát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co</a:t>
            </a:r>
            <a:r>
              <a:rPr sz="2400" b="1" spc="-10" dirty="0">
                <a:latin typeface="Arial"/>
                <a:cs typeface="Arial"/>
              </a:rPr>
              <a:t>s</a:t>
            </a:r>
            <a:r>
              <a:rPr sz="2400" b="1" dirty="0">
                <a:latin typeface="Arial"/>
                <a:cs typeface="Arial"/>
              </a:rPr>
              <a:t>: </a:t>
            </a:r>
            <a:r>
              <a:rPr sz="2400" b="1" spc="-135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raqu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obro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quiales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 Mediast</a:t>
            </a:r>
            <a:r>
              <a:rPr sz="2400" b="1" spc="5" dirty="0">
                <a:latin typeface="Arial"/>
                <a:cs typeface="Arial"/>
              </a:rPr>
              <a:t>í</a:t>
            </a:r>
            <a:r>
              <a:rPr sz="2400" b="1" dirty="0">
                <a:latin typeface="Arial"/>
                <a:cs typeface="Arial"/>
              </a:rPr>
              <a:t>nicos,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6375" y="980947"/>
            <a:ext cx="5399151" cy="4049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39975" y="260350"/>
            <a:ext cx="3362325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SPE</a:t>
            </a:r>
            <a:r>
              <a:rPr sz="2000" b="1" dirty="0">
                <a:latin typeface="Arial"/>
                <a:cs typeface="Arial"/>
              </a:rPr>
              <a:t>CCI</a:t>
            </a:r>
            <a:r>
              <a:rPr sz="2000" b="1" spc="-1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PULMON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55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79901" y="1125600"/>
            <a:ext cx="5113274" cy="4022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312" y="1844675"/>
            <a:ext cx="32004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1187" y="765175"/>
            <a:ext cx="2517775" cy="822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Observar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lpar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el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híg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52900" y="5589587"/>
            <a:ext cx="4076700" cy="822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R="76200" algn="ct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Corte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Laminar 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e 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Linfáticos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á</a:t>
            </a:r>
            <a:r>
              <a:rPr sz="2400" b="1" dirty="0">
                <a:latin typeface="Arial"/>
                <a:cs typeface="Arial"/>
              </a:rPr>
              <a:t>tic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97575" y="3284473"/>
            <a:ext cx="195580" cy="2090420"/>
          </a:xfrm>
          <a:custGeom>
            <a:avLst/>
            <a:gdLst/>
            <a:ahLst/>
            <a:cxnLst/>
            <a:rect l="l" t="t" r="r" b="b"/>
            <a:pathLst>
              <a:path w="195579" h="2090420">
                <a:moveTo>
                  <a:pt x="138586" y="84623"/>
                </a:moveTo>
                <a:lnTo>
                  <a:pt x="0" y="2088261"/>
                </a:lnTo>
                <a:lnTo>
                  <a:pt x="28575" y="2090165"/>
                </a:lnTo>
                <a:lnTo>
                  <a:pt x="167032" y="86567"/>
                </a:lnTo>
                <a:lnTo>
                  <a:pt x="138586" y="84623"/>
                </a:lnTo>
                <a:close/>
              </a:path>
              <a:path w="195579" h="2090420">
                <a:moveTo>
                  <a:pt x="188023" y="70358"/>
                </a:moveTo>
                <a:lnTo>
                  <a:pt x="139573" y="70358"/>
                </a:lnTo>
                <a:lnTo>
                  <a:pt x="168021" y="72262"/>
                </a:lnTo>
                <a:lnTo>
                  <a:pt x="167032" y="86567"/>
                </a:lnTo>
                <a:lnTo>
                  <a:pt x="195579" y="88518"/>
                </a:lnTo>
                <a:lnTo>
                  <a:pt x="188023" y="70358"/>
                </a:lnTo>
                <a:close/>
              </a:path>
              <a:path w="195579" h="2090420">
                <a:moveTo>
                  <a:pt x="139573" y="70358"/>
                </a:moveTo>
                <a:lnTo>
                  <a:pt x="138586" y="84623"/>
                </a:lnTo>
                <a:lnTo>
                  <a:pt x="167032" y="86567"/>
                </a:lnTo>
                <a:lnTo>
                  <a:pt x="168021" y="72262"/>
                </a:lnTo>
                <a:lnTo>
                  <a:pt x="139573" y="70358"/>
                </a:lnTo>
                <a:close/>
              </a:path>
              <a:path w="195579" h="2090420">
                <a:moveTo>
                  <a:pt x="158750" y="0"/>
                </a:moveTo>
                <a:lnTo>
                  <a:pt x="110109" y="82676"/>
                </a:lnTo>
                <a:lnTo>
                  <a:pt x="138586" y="84623"/>
                </a:lnTo>
                <a:lnTo>
                  <a:pt x="139573" y="70358"/>
                </a:lnTo>
                <a:lnTo>
                  <a:pt x="188023" y="70358"/>
                </a:lnTo>
                <a:lnTo>
                  <a:pt x="1587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74946" y="2060575"/>
            <a:ext cx="1179195" cy="3389629"/>
          </a:xfrm>
          <a:custGeom>
            <a:avLst/>
            <a:gdLst/>
            <a:ahLst/>
            <a:cxnLst/>
            <a:rect l="l" t="t" r="r" b="b"/>
            <a:pathLst>
              <a:path w="1179195" h="3389629">
                <a:moveTo>
                  <a:pt x="54138" y="76526"/>
                </a:moveTo>
                <a:lnTo>
                  <a:pt x="27074" y="85759"/>
                </a:lnTo>
                <a:lnTo>
                  <a:pt x="1151889" y="3389122"/>
                </a:lnTo>
                <a:lnTo>
                  <a:pt x="1178940" y="3379978"/>
                </a:lnTo>
                <a:lnTo>
                  <a:pt x="54138" y="76526"/>
                </a:lnTo>
                <a:close/>
              </a:path>
              <a:path w="1179195" h="3389629">
                <a:moveTo>
                  <a:pt x="12953" y="0"/>
                </a:moveTo>
                <a:lnTo>
                  <a:pt x="0" y="94996"/>
                </a:lnTo>
                <a:lnTo>
                  <a:pt x="27074" y="85759"/>
                </a:lnTo>
                <a:lnTo>
                  <a:pt x="22478" y="72262"/>
                </a:lnTo>
                <a:lnTo>
                  <a:pt x="49529" y="62991"/>
                </a:lnTo>
                <a:lnTo>
                  <a:pt x="76777" y="62991"/>
                </a:lnTo>
                <a:lnTo>
                  <a:pt x="12953" y="0"/>
                </a:lnTo>
                <a:close/>
              </a:path>
              <a:path w="1179195" h="3389629">
                <a:moveTo>
                  <a:pt x="49529" y="62991"/>
                </a:moveTo>
                <a:lnTo>
                  <a:pt x="22478" y="72262"/>
                </a:lnTo>
                <a:lnTo>
                  <a:pt x="27074" y="85759"/>
                </a:lnTo>
                <a:lnTo>
                  <a:pt x="54138" y="76526"/>
                </a:lnTo>
                <a:lnTo>
                  <a:pt x="49529" y="62991"/>
                </a:lnTo>
                <a:close/>
              </a:path>
              <a:path w="1179195" h="3389629">
                <a:moveTo>
                  <a:pt x="76777" y="62991"/>
                </a:moveTo>
                <a:lnTo>
                  <a:pt x="49529" y="62991"/>
                </a:lnTo>
                <a:lnTo>
                  <a:pt x="54138" y="76526"/>
                </a:lnTo>
                <a:lnTo>
                  <a:pt x="81152" y="67310"/>
                </a:lnTo>
                <a:lnTo>
                  <a:pt x="76777" y="6299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48101" y="333375"/>
            <a:ext cx="327660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INS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ECCION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HIGA</a:t>
            </a:r>
            <a:r>
              <a:rPr sz="2000" b="1" spc="10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2950" y="4868862"/>
            <a:ext cx="1819275" cy="163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09245" algn="r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57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650" y="2060575"/>
            <a:ext cx="5977001" cy="448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43276" y="260350"/>
            <a:ext cx="356235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SPE</a:t>
            </a:r>
            <a:r>
              <a:rPr sz="2000" b="1" dirty="0">
                <a:latin typeface="Arial"/>
                <a:cs typeface="Arial"/>
              </a:rPr>
              <a:t>CCI</a:t>
            </a:r>
            <a:r>
              <a:rPr sz="2000" b="1" spc="-10" dirty="0">
                <a:latin typeface="Arial"/>
                <a:cs typeface="Arial"/>
              </a:rPr>
              <a:t>Ó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V</a:t>
            </a:r>
            <a:r>
              <a:rPr sz="2000" b="1" spc="-10" dirty="0">
                <a:latin typeface="Arial"/>
                <a:cs typeface="Arial"/>
              </a:rPr>
              <a:t>ÍS</a:t>
            </a:r>
            <a:r>
              <a:rPr sz="2000" b="1" dirty="0">
                <a:latin typeface="Arial"/>
                <a:cs typeface="Arial"/>
              </a:rPr>
              <a:t>CERAS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2987" y="908050"/>
            <a:ext cx="6842125" cy="1006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Mé</a:t>
            </a:r>
            <a:r>
              <a:rPr sz="2000" b="1" spc="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odo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ísc</a:t>
            </a:r>
            <a:r>
              <a:rPr sz="2000" b="1" spc="5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ras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“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erde</a:t>
            </a:r>
            <a:r>
              <a:rPr sz="2000" b="1" spc="5" dirty="0">
                <a:latin typeface="Arial"/>
                <a:cs typeface="Arial"/>
              </a:rPr>
              <a:t>s”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438784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Ob</a:t>
            </a:r>
            <a:r>
              <a:rPr sz="2000" b="1" spc="5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er</a:t>
            </a:r>
            <a:r>
              <a:rPr sz="2000" b="1" spc="-2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ar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palpar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inte</a:t>
            </a:r>
            <a:r>
              <a:rPr sz="2000" b="1" spc="5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tino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gru</a:t>
            </a:r>
            <a:r>
              <a:rPr sz="2000" b="1" spc="5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so,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delgado 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</a:t>
            </a:r>
            <a:r>
              <a:rPr sz="2000" b="1" spc="5" dirty="0">
                <a:latin typeface="Arial"/>
                <a:cs typeface="Arial"/>
              </a:rPr>
              <a:t>z</a:t>
            </a:r>
            <a:r>
              <a:rPr sz="2000" b="1" dirty="0">
                <a:latin typeface="Arial"/>
                <a:cs typeface="Arial"/>
              </a:rPr>
              <a:t>o.</a:t>
            </a:r>
            <a:endParaRPr sz="2000">
              <a:latin typeface="Arial"/>
              <a:cs typeface="Arial"/>
            </a:endParaRPr>
          </a:p>
          <a:p>
            <a:pPr marL="438784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Corte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inar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Nódulos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Linfáticos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Mes</a:t>
            </a:r>
            <a:r>
              <a:rPr sz="2000" b="1" spc="5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nt</a:t>
            </a:r>
            <a:r>
              <a:rPr sz="2000" b="1" spc="5" dirty="0">
                <a:latin typeface="Arial"/>
                <a:cs typeface="Arial"/>
              </a:rPr>
              <a:t>é</a:t>
            </a:r>
            <a:r>
              <a:rPr sz="2000" b="1" dirty="0">
                <a:latin typeface="Arial"/>
                <a:cs typeface="Arial"/>
              </a:rPr>
              <a:t>r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cos.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2950" y="4868862"/>
            <a:ext cx="1819275" cy="16160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7810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Identificación 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las </a:t>
            </a:r>
            <a:r>
              <a:rPr sz="2000" b="1" spc="-25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ísceras</a:t>
            </a:r>
            <a:endParaRPr sz="2000">
              <a:latin typeface="Arial"/>
              <a:cs typeface="Arial"/>
            </a:endParaRPr>
          </a:p>
          <a:p>
            <a:pPr marL="92075" marR="84518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con Cr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35" dirty="0">
                <a:latin typeface="Arial"/>
                <a:cs typeface="Arial"/>
              </a:rPr>
              <a:t>y</a:t>
            </a:r>
            <a:r>
              <a:rPr sz="2000" b="1" dirty="0">
                <a:latin typeface="Arial"/>
                <a:cs typeface="Arial"/>
              </a:rPr>
              <a:t>ón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59273" y="4922520"/>
            <a:ext cx="2239645" cy="756920"/>
          </a:xfrm>
          <a:custGeom>
            <a:avLst/>
            <a:gdLst/>
            <a:ahLst/>
            <a:cxnLst/>
            <a:rect l="l" t="t" r="r" b="b"/>
            <a:pathLst>
              <a:path w="2239645" h="756920">
                <a:moveTo>
                  <a:pt x="114667" y="36322"/>
                </a:moveTo>
                <a:lnTo>
                  <a:pt x="103007" y="72525"/>
                </a:lnTo>
                <a:lnTo>
                  <a:pt x="2227833" y="756640"/>
                </a:lnTo>
                <a:lnTo>
                  <a:pt x="2239518" y="720369"/>
                </a:lnTo>
                <a:lnTo>
                  <a:pt x="114667" y="36322"/>
                </a:lnTo>
                <a:close/>
              </a:path>
              <a:path w="2239645" h="756920">
                <a:moveTo>
                  <a:pt x="126364" y="0"/>
                </a:moveTo>
                <a:lnTo>
                  <a:pt x="0" y="19303"/>
                </a:lnTo>
                <a:lnTo>
                  <a:pt x="91312" y="108838"/>
                </a:lnTo>
                <a:lnTo>
                  <a:pt x="103007" y="72525"/>
                </a:lnTo>
                <a:lnTo>
                  <a:pt x="84836" y="66674"/>
                </a:lnTo>
                <a:lnTo>
                  <a:pt x="96520" y="30479"/>
                </a:lnTo>
                <a:lnTo>
                  <a:pt x="116548" y="30479"/>
                </a:lnTo>
                <a:lnTo>
                  <a:pt x="126364" y="0"/>
                </a:lnTo>
                <a:close/>
              </a:path>
              <a:path w="2239645" h="756920">
                <a:moveTo>
                  <a:pt x="96520" y="30479"/>
                </a:moveTo>
                <a:lnTo>
                  <a:pt x="84836" y="66674"/>
                </a:lnTo>
                <a:lnTo>
                  <a:pt x="103007" y="72525"/>
                </a:lnTo>
                <a:lnTo>
                  <a:pt x="114667" y="36322"/>
                </a:lnTo>
                <a:lnTo>
                  <a:pt x="96520" y="30479"/>
                </a:lnTo>
                <a:close/>
              </a:path>
              <a:path w="2239645" h="756920">
                <a:moveTo>
                  <a:pt x="116548" y="30479"/>
                </a:moveTo>
                <a:lnTo>
                  <a:pt x="96520" y="30479"/>
                </a:lnTo>
                <a:lnTo>
                  <a:pt x="114667" y="36322"/>
                </a:lnTo>
                <a:lnTo>
                  <a:pt x="116548" y="30479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0401" y="908113"/>
            <a:ext cx="6048375" cy="5697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46685" algn="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59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8534" y="1523999"/>
            <a:ext cx="5750242" cy="5081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11049" y="630332"/>
            <a:ext cx="363220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INS</a:t>
            </a: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ECCION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SCERAS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212" y="1335150"/>
            <a:ext cx="1837055" cy="1006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3345" marR="15240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SPE</a:t>
            </a:r>
            <a:r>
              <a:rPr sz="2000" b="1" dirty="0">
                <a:latin typeface="Arial"/>
                <a:cs typeface="Arial"/>
              </a:rPr>
              <a:t>CCI</a:t>
            </a:r>
            <a:r>
              <a:rPr sz="2000" b="1" spc="-1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N </a:t>
            </a:r>
            <a:r>
              <a:rPr sz="2000" b="1" spc="5" dirty="0">
                <a:latin typeface="Arial"/>
                <a:cs typeface="Arial"/>
              </a:rPr>
              <a:t>DE </a:t>
            </a:r>
            <a:r>
              <a:rPr sz="2000" b="1" dirty="0">
                <a:latin typeface="Arial"/>
                <a:cs typeface="Arial"/>
              </a:rPr>
              <a:t>INTE</a:t>
            </a:r>
            <a:r>
              <a:rPr sz="2000" b="1" spc="-10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TINO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850" y="2662301"/>
            <a:ext cx="2114550" cy="20148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34340" indent="-342900">
              <a:lnSpc>
                <a:spcPct val="100000"/>
              </a:lnSpc>
              <a:buFont typeface="Arial"/>
              <a:buAutoNum type="arabicPeriod"/>
              <a:tabLst>
                <a:tab pos="434975" algn="l"/>
              </a:tabLst>
            </a:pP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b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4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n,</a:t>
            </a:r>
            <a:endParaRPr sz="1800">
              <a:latin typeface="Arial"/>
              <a:cs typeface="Arial"/>
            </a:endParaRPr>
          </a:p>
          <a:p>
            <a:pPr marL="434340" indent="-342900">
              <a:lnSpc>
                <a:spcPct val="100000"/>
              </a:lnSpc>
              <a:buFont typeface="Arial"/>
              <a:buAutoNum type="arabicPeriod"/>
              <a:tabLst>
                <a:tab pos="434975" algn="l"/>
              </a:tabLst>
            </a:pP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n,</a:t>
            </a:r>
            <a:endParaRPr sz="1800">
              <a:latin typeface="Arial"/>
              <a:cs typeface="Arial"/>
            </a:endParaRPr>
          </a:p>
          <a:p>
            <a:pPr marL="434340" indent="-342900">
              <a:lnSpc>
                <a:spcPct val="100000"/>
              </a:lnSpc>
              <a:buFont typeface="Arial"/>
              <a:buAutoNum type="arabicPeriod"/>
              <a:tabLst>
                <a:tab pos="434975" algn="l"/>
              </a:tabLst>
            </a:pPr>
            <a:r>
              <a:rPr sz="1800" b="1" dirty="0">
                <a:latin typeface="Arial"/>
                <a:cs typeface="Arial"/>
              </a:rPr>
              <a:t>Corte</a:t>
            </a:r>
            <a:endParaRPr sz="180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la</a:t>
            </a:r>
            <a:r>
              <a:rPr sz="1800" b="1" spc="-10" dirty="0">
                <a:latin typeface="Arial"/>
                <a:cs typeface="Arial"/>
              </a:rPr>
              <a:t>m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ar</a:t>
            </a:r>
            <a:endParaRPr sz="1800">
              <a:latin typeface="Arial"/>
              <a:cs typeface="Arial"/>
            </a:endParaRPr>
          </a:p>
          <a:p>
            <a:pPr marL="548640" marR="8636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nódulos L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nfáticos m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ntéricos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4285" y="6307622"/>
            <a:ext cx="2235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60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3560" y="1127378"/>
            <a:ext cx="4463288" cy="5254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0825" y="3284473"/>
            <a:ext cx="2924175" cy="11874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84455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Corte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Laminar 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e Nó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ulos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Linfáticos Mes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ntéricos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2432" y="3616325"/>
            <a:ext cx="1730375" cy="179070"/>
          </a:xfrm>
          <a:custGeom>
            <a:avLst/>
            <a:gdLst/>
            <a:ahLst/>
            <a:cxnLst/>
            <a:rect l="l" t="t" r="r" b="b"/>
            <a:pathLst>
              <a:path w="1730375" h="179070">
                <a:moveTo>
                  <a:pt x="1562227" y="7238"/>
                </a:moveTo>
                <a:lnTo>
                  <a:pt x="1559856" y="64353"/>
                </a:lnTo>
                <a:lnTo>
                  <a:pt x="1588389" y="65531"/>
                </a:lnTo>
                <a:lnTo>
                  <a:pt x="1585976" y="122681"/>
                </a:lnTo>
                <a:lnTo>
                  <a:pt x="1557434" y="122681"/>
                </a:lnTo>
                <a:lnTo>
                  <a:pt x="1555115" y="178562"/>
                </a:lnTo>
                <a:lnTo>
                  <a:pt x="1679332" y="122681"/>
                </a:lnTo>
                <a:lnTo>
                  <a:pt x="1585976" y="122681"/>
                </a:lnTo>
                <a:lnTo>
                  <a:pt x="1557483" y="121504"/>
                </a:lnTo>
                <a:lnTo>
                  <a:pt x="1681949" y="121504"/>
                </a:lnTo>
                <a:lnTo>
                  <a:pt x="1729867" y="99949"/>
                </a:lnTo>
                <a:lnTo>
                  <a:pt x="1562227" y="7238"/>
                </a:lnTo>
                <a:close/>
              </a:path>
              <a:path w="1730375" h="179070">
                <a:moveTo>
                  <a:pt x="1559856" y="64353"/>
                </a:moveTo>
                <a:lnTo>
                  <a:pt x="1557483" y="121504"/>
                </a:lnTo>
                <a:lnTo>
                  <a:pt x="1585976" y="122681"/>
                </a:lnTo>
                <a:lnTo>
                  <a:pt x="1588389" y="65531"/>
                </a:lnTo>
                <a:lnTo>
                  <a:pt x="1559856" y="64353"/>
                </a:lnTo>
                <a:close/>
              </a:path>
              <a:path w="1730375" h="179070">
                <a:moveTo>
                  <a:pt x="2286" y="0"/>
                </a:moveTo>
                <a:lnTo>
                  <a:pt x="0" y="57150"/>
                </a:lnTo>
                <a:lnTo>
                  <a:pt x="1557483" y="121504"/>
                </a:lnTo>
                <a:lnTo>
                  <a:pt x="1559856" y="64353"/>
                </a:lnTo>
                <a:lnTo>
                  <a:pt x="2286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95576" y="260350"/>
            <a:ext cx="3562350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SPE</a:t>
            </a:r>
            <a:r>
              <a:rPr sz="2000" b="1" dirty="0">
                <a:latin typeface="Arial"/>
                <a:cs typeface="Arial"/>
              </a:rPr>
              <a:t>CCI</a:t>
            </a:r>
            <a:r>
              <a:rPr sz="2000" b="1" spc="-1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 V</a:t>
            </a:r>
            <a:r>
              <a:rPr sz="2000" b="1" spc="-10" dirty="0">
                <a:latin typeface="Arial"/>
                <a:cs typeface="Arial"/>
              </a:rPr>
              <a:t>IS</a:t>
            </a:r>
            <a:r>
              <a:rPr sz="2000" b="1" dirty="0">
                <a:latin typeface="Arial"/>
                <a:cs typeface="Arial"/>
              </a:rPr>
              <a:t>CERAS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b="1" dirty="0"/>
              <a:t>Parámetros de Calidad en la Vigilancia en Mataderos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869680" cy="5334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2400" dirty="0"/>
              <a:t> &gt; 95% del ganado sacrificado estará bajo vigilancia epidemiológica para TB (Pruebas de TB o inspección durante la matanza).</a:t>
            </a:r>
          </a:p>
          <a:p>
            <a:r>
              <a:rPr lang="es-ES" sz="2400" dirty="0"/>
              <a:t>Los granulomas deberán recolectarse, enviarse apropiadamente y recibirse  por el laboratorio dentro de los 10 días después de ser colectados.  </a:t>
            </a:r>
          </a:p>
          <a:p>
            <a:pPr lvl="1"/>
            <a:r>
              <a:rPr lang="es-ES" sz="2300" dirty="0"/>
              <a:t>Con copias de documentos relacionados (facturas, documentos de tránsito, </a:t>
            </a:r>
            <a:r>
              <a:rPr lang="es-ES" sz="2300" dirty="0" err="1"/>
              <a:t>etc</a:t>
            </a:r>
            <a:r>
              <a:rPr lang="es-ES" sz="2300" dirty="0"/>
              <a:t>).</a:t>
            </a:r>
          </a:p>
          <a:p>
            <a:r>
              <a:rPr lang="es-ES" sz="2400" dirty="0"/>
              <a:t>Cada matadero deberá enviar para diagnóstico, por lo menos un granuloma para diagnóstico de TB por cada 2,000 animales de matanza regular (dos años de edad o mayores).  Esta meta se debe lograr en cada planta de sacrificio.</a:t>
            </a:r>
          </a:p>
          <a:p>
            <a:r>
              <a:rPr lang="es-ES" sz="2400" dirty="0"/>
              <a:t>Las muestras deben llegar al laboratorio </a:t>
            </a:r>
            <a:r>
              <a:rPr lang="es-ES" sz="2400" u="sng" dirty="0"/>
              <a:t>&lt;</a:t>
            </a:r>
            <a:r>
              <a:rPr lang="es-ES" sz="2400" dirty="0"/>
              <a:t> 7 días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9118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/>
          <a:stretch>
            <a:fillRect/>
          </a:stretch>
        </p:blipFill>
        <p:spPr bwMode="auto">
          <a:xfrm>
            <a:off x="0" y="12700"/>
            <a:ext cx="97536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4114800" y="5943600"/>
            <a:ext cx="548640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Gracias!!!</a:t>
            </a:r>
          </a:p>
        </p:txBody>
      </p:sp>
    </p:spTree>
    <p:extLst>
      <p:ext uri="{BB962C8B-B14F-4D97-AF65-F5344CB8AC3E}">
        <p14:creationId xmlns:p14="http://schemas.microsoft.com/office/powerpoint/2010/main" val="314110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3101" y="1028700"/>
            <a:ext cx="4950619" cy="342900"/>
          </a:xfrm>
          <a:custGeom>
            <a:avLst/>
            <a:gdLst/>
            <a:ahLst/>
            <a:cxnLst/>
            <a:rect l="l" t="t" r="r" b="b"/>
            <a:pathLst>
              <a:path w="6600825" h="457200">
                <a:moveTo>
                  <a:pt x="6600444" y="0"/>
                </a:moveTo>
                <a:lnTo>
                  <a:pt x="0" y="0"/>
                </a:lnTo>
                <a:lnTo>
                  <a:pt x="0" y="457200"/>
                </a:lnTo>
                <a:lnTo>
                  <a:pt x="6600444" y="457200"/>
                </a:lnTo>
                <a:lnTo>
                  <a:pt x="6600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503" y="501631"/>
            <a:ext cx="8477497" cy="748282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400" b="1" spc="-4" dirty="0">
                <a:latin typeface="Arial"/>
                <a:cs typeface="Arial"/>
              </a:rPr>
              <a:t>PROCESO DE VIGILANCIA Y </a:t>
            </a:r>
            <a:r>
              <a:rPr sz="2400" b="1" spc="-4" dirty="0">
                <a:latin typeface="Arial"/>
                <a:cs typeface="Arial"/>
              </a:rPr>
              <a:t>DIAGNOSTICO</a:t>
            </a:r>
            <a:r>
              <a:rPr sz="2400" b="1" spc="-8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11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TUBERCULOSIS</a:t>
            </a:r>
            <a:r>
              <a:rPr sz="2400" b="1" spc="19" dirty="0">
                <a:latin typeface="Arial"/>
                <a:cs typeface="Arial"/>
              </a:rPr>
              <a:t> </a:t>
            </a:r>
            <a:r>
              <a:rPr sz="2400" b="1" spc="-4" dirty="0">
                <a:latin typeface="Arial"/>
                <a:cs typeface="Arial"/>
              </a:rPr>
              <a:t>BOVINA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8751" y="1371601"/>
            <a:ext cx="6065996" cy="1915954"/>
          </a:xfrm>
          <a:custGeom>
            <a:avLst/>
            <a:gdLst/>
            <a:ahLst/>
            <a:cxnLst/>
            <a:rect l="l" t="t" r="r" b="b"/>
            <a:pathLst>
              <a:path w="8087995" h="2554605">
                <a:moveTo>
                  <a:pt x="8087868" y="0"/>
                </a:moveTo>
                <a:lnTo>
                  <a:pt x="0" y="0"/>
                </a:lnTo>
                <a:lnTo>
                  <a:pt x="0" y="2554224"/>
                </a:lnTo>
                <a:lnTo>
                  <a:pt x="8087868" y="2554224"/>
                </a:lnTo>
                <a:lnTo>
                  <a:pt x="8087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114300" y="1222987"/>
            <a:ext cx="8915400" cy="27800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s-MX" sz="1800" b="1" dirty="0">
                <a:latin typeface="Arial"/>
                <a:cs typeface="Arial"/>
              </a:rPr>
              <a:t>CAMPO</a:t>
            </a:r>
            <a:r>
              <a:rPr lang="es-MX" sz="1800" dirty="0">
                <a:latin typeface="Arial"/>
                <a:cs typeface="Arial"/>
              </a:rPr>
              <a:t>: Prueba</a:t>
            </a:r>
            <a:r>
              <a:rPr lang="es-MX" sz="1800" spc="-19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de tuberculina.-</a:t>
            </a:r>
            <a:r>
              <a:rPr lang="es-MX" sz="1800" spc="-38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caudal,</a:t>
            </a:r>
            <a:r>
              <a:rPr lang="es-MX" sz="1800" spc="-23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cervical</a:t>
            </a:r>
            <a:r>
              <a:rPr lang="es-MX" sz="1800" spc="-11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comparativa</a:t>
            </a:r>
            <a:r>
              <a:rPr lang="es-MX" sz="1800" spc="-30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cervical</a:t>
            </a:r>
          </a:p>
          <a:p>
            <a:pPr marL="695325"/>
            <a:r>
              <a:rPr lang="es-MX" sz="1800" dirty="0">
                <a:latin typeface="Arial"/>
                <a:cs typeface="Arial"/>
              </a:rPr>
              <a:t>simple</a:t>
            </a:r>
          </a:p>
          <a:p>
            <a:pPr marL="9525"/>
            <a:r>
              <a:rPr lang="es-MX" sz="1800" b="1" u="sng" spc="-15" dirty="0">
                <a:latin typeface="Arial"/>
                <a:cs typeface="Arial"/>
              </a:rPr>
              <a:t>RASTROS:</a:t>
            </a:r>
            <a:r>
              <a:rPr lang="es-MX" sz="1800" spc="-15" dirty="0">
                <a:latin typeface="Arial"/>
                <a:cs typeface="Arial"/>
              </a:rPr>
              <a:t> Inspección rutinaria </a:t>
            </a:r>
            <a:r>
              <a:rPr lang="es-MX" sz="1800" spc="-15" dirty="0" err="1">
                <a:latin typeface="Arial"/>
                <a:cs typeface="Arial"/>
              </a:rPr>
              <a:t>post-mortem</a:t>
            </a:r>
            <a:r>
              <a:rPr lang="es-MX" sz="1800" spc="-15" dirty="0">
                <a:latin typeface="Arial"/>
                <a:cs typeface="Arial"/>
              </a:rPr>
              <a:t> en rastros y mataderos</a:t>
            </a:r>
          </a:p>
          <a:p>
            <a:pPr marL="9525"/>
            <a:r>
              <a:rPr lang="es-MX" sz="1800" spc="-15" dirty="0">
                <a:latin typeface="Arial"/>
                <a:cs typeface="Arial"/>
              </a:rPr>
              <a:t>LABORATORIO: </a:t>
            </a:r>
            <a:r>
              <a:rPr lang="es-MX" sz="1800" dirty="0">
                <a:latin typeface="Arial"/>
                <a:cs typeface="Arial"/>
              </a:rPr>
              <a:t>Estudio</a:t>
            </a:r>
            <a:r>
              <a:rPr lang="es-MX" sz="1800" spc="-8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histopatológico.-</a:t>
            </a:r>
            <a:r>
              <a:rPr lang="es-MX" sz="1800" spc="-34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Demostrar</a:t>
            </a:r>
            <a:r>
              <a:rPr lang="es-MX" sz="1800" spc="-30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la</a:t>
            </a:r>
            <a:r>
              <a:rPr lang="es-MX" sz="1800" spc="4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lesión</a:t>
            </a:r>
            <a:r>
              <a:rPr lang="es-MX" sz="1800" spc="8" dirty="0">
                <a:latin typeface="Arial"/>
                <a:cs typeface="Arial"/>
              </a:rPr>
              <a:t> </a:t>
            </a:r>
            <a:r>
              <a:rPr lang="es-MX" sz="1800" spc="-4" dirty="0">
                <a:latin typeface="Arial"/>
                <a:cs typeface="Arial"/>
              </a:rPr>
              <a:t>característica. </a:t>
            </a:r>
            <a:r>
              <a:rPr lang="es-MX" sz="1800" spc="-405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Estudio bacteriológico.- Aislar</a:t>
            </a:r>
            <a:r>
              <a:rPr lang="es-MX" sz="1800" spc="-19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e</a:t>
            </a:r>
            <a:r>
              <a:rPr lang="es-MX" sz="1800" spc="-4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identificar</a:t>
            </a:r>
            <a:r>
              <a:rPr lang="es-MX" sz="1800" spc="-23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la</a:t>
            </a:r>
            <a:r>
              <a:rPr lang="es-MX" sz="1800" spc="-4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bacteria.</a:t>
            </a:r>
          </a:p>
          <a:p>
            <a:pPr marL="9525"/>
            <a:r>
              <a:rPr lang="es-MX" sz="1800" b="1" u="sng" dirty="0">
                <a:latin typeface="Arial"/>
                <a:cs typeface="Arial"/>
              </a:rPr>
              <a:t>OTROS: </a:t>
            </a:r>
            <a:r>
              <a:rPr lang="es-MX" sz="1800" dirty="0">
                <a:latin typeface="Arial"/>
                <a:cs typeface="Arial"/>
              </a:rPr>
              <a:t>Gama</a:t>
            </a:r>
            <a:r>
              <a:rPr lang="es-MX" sz="1800" spc="-19" dirty="0">
                <a:latin typeface="Arial"/>
                <a:cs typeface="Arial"/>
              </a:rPr>
              <a:t> </a:t>
            </a:r>
            <a:r>
              <a:rPr lang="es-MX" sz="1800" spc="-4" dirty="0">
                <a:latin typeface="Arial"/>
                <a:cs typeface="Arial"/>
              </a:rPr>
              <a:t>Interferón,</a:t>
            </a:r>
            <a:r>
              <a:rPr lang="es-MX" sz="1800" spc="-34" dirty="0">
                <a:latin typeface="Arial"/>
                <a:cs typeface="Arial"/>
              </a:rPr>
              <a:t> </a:t>
            </a:r>
            <a:r>
              <a:rPr lang="es-MX" sz="1800" dirty="0">
                <a:latin typeface="Arial"/>
                <a:cs typeface="Arial"/>
              </a:rPr>
              <a:t>PCR, pruebas moleculares.</a:t>
            </a:r>
          </a:p>
          <a:p>
            <a:endParaRPr lang="es-MX" sz="1800" dirty="0">
              <a:latin typeface="Arial"/>
              <a:cs typeface="Arial"/>
            </a:endParaRPr>
          </a:p>
          <a:p>
            <a:r>
              <a:rPr lang="es-MX" sz="18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*(M) Tasa de envio de Granulomas por/rastro al menos 1/2,000 cabezas sacrificadas.</a:t>
            </a:r>
          </a:p>
          <a:p>
            <a:r>
              <a:rPr lang="es-MX" sz="18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¥(M) CFT tasa de respuesta por veterinario que pruebe 300 o mas cabeza ≥ 1%.</a:t>
            </a:r>
          </a:p>
          <a:p>
            <a:endParaRPr lang="es-MX" sz="1800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64FCFC-A5A3-426E-BAEE-311AF695B6DD}"/>
              </a:ext>
            </a:extLst>
          </p:cNvPr>
          <p:cNvGrpSpPr/>
          <p:nvPr/>
        </p:nvGrpSpPr>
        <p:grpSpPr>
          <a:xfrm>
            <a:off x="384810" y="4267200"/>
            <a:ext cx="1748790" cy="1524000"/>
            <a:chOff x="0" y="4419600"/>
            <a:chExt cx="1748790" cy="1524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4419600"/>
              <a:ext cx="1076907" cy="1371600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0" y="5682471"/>
              <a:ext cx="1748790" cy="261129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0004" rIns="0" bIns="0" rtlCol="0">
              <a:spAutoFit/>
            </a:bodyPr>
            <a:lstStyle/>
            <a:p>
              <a:pPr marL="68580">
                <a:spcBef>
                  <a:spcPts val="236"/>
                </a:spcBef>
              </a:pPr>
              <a:r>
                <a:rPr sz="1500" spc="-4" dirty="0">
                  <a:latin typeface="Arial"/>
                  <a:cs typeface="Arial"/>
                </a:rPr>
                <a:t>Tuberculina</a:t>
              </a:r>
              <a:r>
                <a:rPr sz="1500" spc="-49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bovina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5621B3-F25A-49ED-9549-4909653CC1E7}"/>
              </a:ext>
            </a:extLst>
          </p:cNvPr>
          <p:cNvGrpSpPr/>
          <p:nvPr/>
        </p:nvGrpSpPr>
        <p:grpSpPr>
          <a:xfrm>
            <a:off x="2383579" y="4521107"/>
            <a:ext cx="2417021" cy="1881926"/>
            <a:chOff x="1896640" y="4521107"/>
            <a:chExt cx="2417021" cy="1881926"/>
          </a:xfrm>
        </p:grpSpPr>
        <p:sp>
          <p:nvSpPr>
            <p:cNvPr id="7" name="object 7"/>
            <p:cNvSpPr txBox="1"/>
            <p:nvPr/>
          </p:nvSpPr>
          <p:spPr>
            <a:xfrm>
              <a:off x="1943101" y="5680719"/>
              <a:ext cx="2370560" cy="722314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9528" rIns="0" bIns="0" rtlCol="0">
              <a:spAutoFit/>
            </a:bodyPr>
            <a:lstStyle/>
            <a:p>
              <a:pPr marL="68104" marR="298609" algn="ctr">
                <a:spcBef>
                  <a:spcPts val="233"/>
                </a:spcBef>
              </a:pPr>
              <a:r>
                <a:rPr sz="1500" dirty="0">
                  <a:latin typeface="Arial"/>
                  <a:cs typeface="Arial"/>
                </a:rPr>
                <a:t>Probar</a:t>
              </a:r>
              <a:r>
                <a:rPr sz="1500" spc="-45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animales</a:t>
              </a:r>
              <a:r>
                <a:rPr sz="1500" spc="-41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identificados </a:t>
              </a:r>
              <a:r>
                <a:rPr sz="1500" spc="-405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con</a:t>
              </a:r>
              <a:r>
                <a:rPr sz="1500" spc="-23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el</a:t>
              </a:r>
              <a:r>
                <a:rPr sz="1500" spc="-8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arete</a:t>
              </a:r>
              <a:r>
                <a:rPr sz="1500" spc="-30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oficial</a:t>
              </a:r>
              <a:r>
                <a:rPr sz="1500" spc="-11" dirty="0">
                  <a:latin typeface="Arial"/>
                  <a:cs typeface="Arial"/>
                </a:rPr>
                <a:t> </a:t>
              </a:r>
              <a:r>
                <a:rPr sz="1500" dirty="0">
                  <a:latin typeface="Arial"/>
                  <a:cs typeface="Arial"/>
                </a:rPr>
                <a:t>(SINIIGA)</a:t>
              </a: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6640" y="4521107"/>
              <a:ext cx="2370560" cy="115961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C52E3B-0DB1-4498-B77F-092F53DA4E76}"/>
              </a:ext>
            </a:extLst>
          </p:cNvPr>
          <p:cNvGrpSpPr/>
          <p:nvPr/>
        </p:nvGrpSpPr>
        <p:grpSpPr>
          <a:xfrm>
            <a:off x="5105400" y="4421835"/>
            <a:ext cx="2872740" cy="1981198"/>
            <a:chOff x="5128260" y="4572002"/>
            <a:chExt cx="2872740" cy="198119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972E4132-9AB1-4321-BDA1-4539E74E80AC}"/>
                </a:ext>
              </a:extLst>
            </p:cNvPr>
            <p:cNvSpPr/>
            <p:nvPr/>
          </p:nvSpPr>
          <p:spPr>
            <a:xfrm>
              <a:off x="5410201" y="4572002"/>
              <a:ext cx="2209800" cy="13544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346E660D-015B-4547-B420-1CAB81D7AC32}"/>
                </a:ext>
              </a:extLst>
            </p:cNvPr>
            <p:cNvSpPr txBox="1"/>
            <p:nvPr/>
          </p:nvSpPr>
          <p:spPr>
            <a:xfrm>
              <a:off x="5128260" y="6061719"/>
              <a:ext cx="2872740" cy="49148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9528" rIns="0" bIns="0" rtlCol="0">
              <a:spAutoFit/>
            </a:bodyPr>
            <a:lstStyle/>
            <a:p>
              <a:pPr marL="68104" marR="298609">
                <a:spcBef>
                  <a:spcPts val="233"/>
                </a:spcBef>
              </a:pPr>
              <a:r>
                <a:rPr lang="es-MX" sz="1500" dirty="0">
                  <a:latin typeface="Arial"/>
                  <a:cs typeface="Arial"/>
                </a:rPr>
                <a:t>Inspección de nódulos y órganos en matanza regular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774308" y="685800"/>
            <a:ext cx="5314950" cy="603050"/>
          </a:xfrm>
          <a:prstGeom prst="rect">
            <a:avLst/>
          </a:prstGeom>
        </p:spPr>
        <p:txBody>
          <a:bodyPr vert="horz" wrap="square" lIns="0" tIns="185738" rIns="0" bIns="0" rtlCol="0">
            <a:spAutoFit/>
          </a:bodyPr>
          <a:lstStyle/>
          <a:p>
            <a:pPr algn="ctr">
              <a:spcBef>
                <a:spcPts val="1463"/>
              </a:spcBef>
            </a:pPr>
            <a:r>
              <a:rPr lang="en-US" sz="2700" b="1" i="1" spc="-4" dirty="0">
                <a:latin typeface="Arial"/>
                <a:cs typeface="Arial"/>
              </a:rPr>
              <a:t>Prueba de Tuberculina</a:t>
            </a:r>
            <a:endParaRPr sz="2700" b="1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6400" y="1752600"/>
            <a:ext cx="5649754" cy="21127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indent="-257175">
              <a:spcBef>
                <a:spcPts val="75"/>
              </a:spcBef>
              <a:buChar char="•"/>
              <a:tabLst>
                <a:tab pos="266700" algn="l"/>
              </a:tabLst>
            </a:pPr>
            <a:r>
              <a:rPr sz="2700" spc="-4" dirty="0">
                <a:latin typeface="Arial"/>
                <a:cs typeface="Arial"/>
              </a:rPr>
              <a:t>Prueba</a:t>
            </a:r>
            <a:r>
              <a:rPr sz="2700" spc="-8" dirty="0">
                <a:latin typeface="Arial"/>
                <a:cs typeface="Arial"/>
              </a:rPr>
              <a:t> </a:t>
            </a:r>
            <a:r>
              <a:rPr sz="2700" spc="-4" dirty="0">
                <a:latin typeface="Arial"/>
                <a:cs typeface="Arial"/>
              </a:rPr>
              <a:t>en el</a:t>
            </a:r>
            <a:r>
              <a:rPr sz="2700" spc="-19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pliegue</a:t>
            </a:r>
            <a:r>
              <a:rPr sz="2700" spc="-19" dirty="0">
                <a:latin typeface="Arial"/>
                <a:cs typeface="Arial"/>
              </a:rPr>
              <a:t> </a:t>
            </a:r>
            <a:r>
              <a:rPr sz="2700" spc="-4" dirty="0">
                <a:latin typeface="Arial"/>
                <a:cs typeface="Arial"/>
              </a:rPr>
              <a:t>caudal</a:t>
            </a:r>
            <a:r>
              <a:rPr sz="2700" spc="-11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(PPC)</a:t>
            </a:r>
            <a:endParaRPr lang="en-US" sz="2700" dirty="0">
              <a:latin typeface="Arial"/>
              <a:cs typeface="Arial"/>
            </a:endParaRPr>
          </a:p>
          <a:p>
            <a:pPr marL="266700" indent="-257175">
              <a:spcBef>
                <a:spcPts val="75"/>
              </a:spcBef>
              <a:buChar char="•"/>
              <a:tabLst>
                <a:tab pos="266700" algn="l"/>
              </a:tabLst>
            </a:pPr>
            <a:endParaRPr lang="en-US" sz="2700" spc="-4" dirty="0">
              <a:latin typeface="Arial"/>
              <a:cs typeface="Arial"/>
            </a:endParaRPr>
          </a:p>
          <a:p>
            <a:pPr marL="266700" indent="-257175">
              <a:spcBef>
                <a:spcPts val="75"/>
              </a:spcBef>
              <a:buChar char="•"/>
              <a:tabLst>
                <a:tab pos="266700" algn="l"/>
              </a:tabLst>
            </a:pPr>
            <a:r>
              <a:rPr sz="2700" spc="-4" dirty="0">
                <a:latin typeface="Arial"/>
                <a:cs typeface="Arial"/>
              </a:rPr>
              <a:t>Prueba</a:t>
            </a:r>
            <a:r>
              <a:rPr sz="2700" spc="8" dirty="0">
                <a:latin typeface="Arial"/>
                <a:cs typeface="Arial"/>
              </a:rPr>
              <a:t> </a:t>
            </a:r>
            <a:r>
              <a:rPr sz="2700" spc="-4" dirty="0">
                <a:latin typeface="Arial"/>
                <a:cs typeface="Arial"/>
              </a:rPr>
              <a:t>cervical</a:t>
            </a:r>
            <a:r>
              <a:rPr sz="2700" spc="11" dirty="0">
                <a:latin typeface="Arial"/>
                <a:cs typeface="Arial"/>
              </a:rPr>
              <a:t> </a:t>
            </a:r>
            <a:r>
              <a:rPr sz="2700" spc="-4" dirty="0">
                <a:latin typeface="Arial"/>
                <a:cs typeface="Arial"/>
              </a:rPr>
              <a:t>comparativa</a:t>
            </a:r>
            <a:r>
              <a:rPr sz="2700" spc="11" dirty="0">
                <a:latin typeface="Arial"/>
                <a:cs typeface="Arial"/>
              </a:rPr>
              <a:t> </a:t>
            </a:r>
            <a:r>
              <a:rPr sz="2700" spc="-4" dirty="0">
                <a:latin typeface="Arial"/>
                <a:cs typeface="Arial"/>
              </a:rPr>
              <a:t>(PCC)</a:t>
            </a:r>
            <a:endParaRPr sz="2700" dirty="0">
              <a:latin typeface="Arial"/>
              <a:cs typeface="Arial"/>
            </a:endParaRPr>
          </a:p>
          <a:p>
            <a:pPr marL="266700" indent="-257175">
              <a:buChar char="•"/>
              <a:tabLst>
                <a:tab pos="266700" algn="l"/>
              </a:tabLst>
            </a:pPr>
            <a:endParaRPr lang="en-US" sz="2700" spc="-4" dirty="0">
              <a:latin typeface="Arial"/>
              <a:cs typeface="Arial"/>
            </a:endParaRPr>
          </a:p>
          <a:p>
            <a:pPr marL="266700" indent="-257175">
              <a:buChar char="•"/>
              <a:tabLst>
                <a:tab pos="266700" algn="l"/>
              </a:tabLst>
            </a:pPr>
            <a:r>
              <a:rPr lang="en-US" sz="2700" spc="-4" dirty="0">
                <a:latin typeface="Arial"/>
                <a:cs typeface="Arial"/>
              </a:rPr>
              <a:t>Prueba Cervical</a:t>
            </a:r>
            <a:r>
              <a:rPr lang="en-US" sz="2700" dirty="0">
                <a:latin typeface="Arial"/>
                <a:cs typeface="Arial"/>
              </a:rPr>
              <a:t> </a:t>
            </a:r>
            <a:r>
              <a:rPr lang="en-US" sz="2700" spc="-4" dirty="0">
                <a:latin typeface="Arial"/>
                <a:cs typeface="Arial"/>
              </a:rPr>
              <a:t>simple</a:t>
            </a:r>
            <a:r>
              <a:rPr lang="en-US" sz="2700" dirty="0">
                <a:latin typeface="Arial"/>
                <a:cs typeface="Arial"/>
              </a:rPr>
              <a:t> (PCS).</a:t>
            </a:r>
            <a:endParaRPr sz="27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584D6-CA3A-499C-82ED-5A407982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16" y="4329108"/>
            <a:ext cx="2420322" cy="19874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S Safeguar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S Safeguar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S Safeguar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S Safeguar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8F554942F347AE6CDF8C2D8175D5" ma:contentTypeVersion="1" ma:contentTypeDescription="Create a new document." ma:contentTypeScope="" ma:versionID="3a5dfbd72dfd1aa84242fa17c58c4a65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F013276-7285-4635-A00C-CE01C6912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A27AD07-23DE-4E22-8E98-3F72D0B07A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995323-627D-409F-8CF9-70D91A9C7C39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15336</TotalTime>
  <Words>2298</Words>
  <Application>Microsoft Office PowerPoint</Application>
  <PresentationFormat>On-screen Show (4:3)</PresentationFormat>
  <Paragraphs>373</Paragraphs>
  <Slides>69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Calibri</vt:lpstr>
      <vt:lpstr>Times</vt:lpstr>
      <vt:lpstr>Times New Roman</vt:lpstr>
      <vt:lpstr>Verdana</vt:lpstr>
      <vt:lpstr>Wingdings</vt:lpstr>
      <vt:lpstr>VS Safeguarding</vt:lpstr>
      <vt:lpstr>1_VS Safeguarding</vt:lpstr>
      <vt:lpstr>2_VS Safeguarding</vt:lpstr>
      <vt:lpstr>3_VS Safeguarding</vt:lpstr>
      <vt:lpstr>Image</vt:lpstr>
      <vt:lpstr>Vigilancia de Tuberculosis Bovina  Estándares de APHIS VS  </vt:lpstr>
      <vt:lpstr>VIGILANCIA de la Tuberculosis BOVINA</vt:lpstr>
      <vt:lpstr>Tuberculina de Koch – Clave para los programas de TB </vt:lpstr>
      <vt:lpstr>Pruebas de Tuberculina - APHIS </vt:lpstr>
      <vt:lpstr>Pruebas de Tuberculina - APHIS </vt:lpstr>
      <vt:lpstr>Pruebas de tuberculina … Barrido Objetivos</vt:lpstr>
      <vt:lpstr>PROCESO DE VIGILANCIA Y DIAGNOSTICO DE TUBERCULOSIS BOVINA</vt:lpstr>
      <vt:lpstr>PowerPoint Presentation</vt:lpstr>
      <vt:lpstr>PowerPoint Presentation</vt:lpstr>
      <vt:lpstr>PRUEBA DE TUBERCULINA  EN EL PLIEGUE CAUDAL</vt:lpstr>
      <vt:lpstr>PRUEBA CAUDAL</vt:lpstr>
      <vt:lpstr>En el sitio de la aplicación  aparecerá un pequeño  abultamiento.</vt:lpstr>
      <vt:lpstr>PowerPoint Presentation</vt:lpstr>
      <vt:lpstr>PowerPoint Presentation</vt:lpstr>
      <vt:lpstr>PowerPoint Presentation</vt:lpstr>
      <vt:lpstr>PRUEBA CERVICAL COMPARATIVA</vt:lpstr>
      <vt:lpstr>PowerPoint Presentation</vt:lpstr>
      <vt:lpstr>1. RASURAR DOS AREAS EN LA TABLA DEL CUELLO</vt:lpstr>
      <vt:lpstr>2.- MEDIR LA PIEL EN EL AREA SUPERIOR</vt:lpstr>
      <vt:lpstr>4.- INOCULAR DERIVADO PROTEICO PURIFICADO (PPD)</vt:lpstr>
      <vt:lpstr>LECTURA DE LA PRUEBA CERVICAL COMPARATIVA</vt:lpstr>
      <vt:lpstr>PowerPoint Presentation</vt:lpstr>
      <vt:lpstr>PowerPoint Presentation</vt:lpstr>
      <vt:lpstr>PRUEBA DE TUBERCULINA CERVICAL COMPARATIVA</vt:lpstr>
      <vt:lpstr>PowerPoint Presentation</vt:lpstr>
      <vt:lpstr>PowerPoint Presentation</vt:lpstr>
      <vt:lpstr>PRUEBA DE TUBERCULINA CERVICAL SIMPLE</vt:lpstr>
      <vt:lpstr>Causas Posibles de Respuesta Positiva a la Tuberculina</vt:lpstr>
      <vt:lpstr>Causas que pueden Producir  Falsos Negativos a la Prueba  de Tuberculina</vt:lpstr>
      <vt:lpstr>PowerPoint Presentation</vt:lpstr>
      <vt:lpstr>Vigilancia en rastro</vt:lpstr>
      <vt:lpstr>Vigilancia en rastro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 Fundamental Contar con un Sistema que Colecte Todas las Identificaciones de los Animales Conforme al Orden de Matanza-.</vt:lpstr>
      <vt:lpstr>PowerPoint Presentation</vt:lpstr>
      <vt:lpstr>PowerPoint Presentation</vt:lpstr>
      <vt:lpstr>Información en Mataderos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Parámetros de Calidad en la Vigilancia en Mataderos</vt:lpstr>
      <vt:lpstr>PowerPoint Presentation</vt:lpstr>
    </vt:vector>
  </TitlesOfParts>
  <Company>USDA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Curlett</dc:creator>
  <cp:lastModifiedBy>Perera, Alejandro - APHIS</cp:lastModifiedBy>
  <cp:revision>723</cp:revision>
  <cp:lastPrinted>2012-07-05T18:59:42Z</cp:lastPrinted>
  <dcterms:created xsi:type="dcterms:W3CDTF">2002-06-21T18:14:08Z</dcterms:created>
  <dcterms:modified xsi:type="dcterms:W3CDTF">2022-09-27T14:08:13Z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0x010100BA498F554942F347AE6CDF8C2D8175D5</vt:lpwstr>
  </property>
</Properties>
</file>